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DM Sans" charset="1" panose="00000000000000000000"/>
      <p:regular r:id="rId15"/>
    </p:embeddedFont>
    <p:embeddedFont>
      <p:font typeface="DM Sans Bold" charset="1" panose="000000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sv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slide6.xml" Type="http://schemas.openxmlformats.org/officeDocument/2006/relationships/slide"/><Relationship Id="rId2" Target="../media/image3.png" Type="http://schemas.openxmlformats.org/officeDocument/2006/relationships/image"/><Relationship Id="rId3" Target="../media/image4.png" Type="http://schemas.openxmlformats.org/officeDocument/2006/relationships/image"/><Relationship Id="rId4" Target="../media/image5.png" Type="http://schemas.openxmlformats.org/officeDocument/2006/relationships/image"/><Relationship Id="rId5" Target="slide3.xml" Type="http://schemas.openxmlformats.org/officeDocument/2006/relationships/slide"/><Relationship Id="rId6" Target="slide4.xml" Type="http://schemas.openxmlformats.org/officeDocument/2006/relationships/slide"/><Relationship Id="rId7" Target="slide5.xml" Type="http://schemas.openxmlformats.org/officeDocument/2006/relationships/slide"/><Relationship Id="rId8" Target="slide7.xml" Type="http://schemas.openxmlformats.org/officeDocument/2006/relationships/slide"/><Relationship Id="rId9" Target="slide8.xml" Type="http://schemas.openxmlformats.org/officeDocument/2006/relationships/slid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 Id="rId6" Target="../media/image10.png" Type="http://schemas.openxmlformats.org/officeDocument/2006/relationships/image"/><Relationship Id="rId7" Target="slide2.xml" Type="http://schemas.openxmlformats.org/officeDocument/2006/relationships/slid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slide2.xml" Type="http://schemas.openxmlformats.org/officeDocument/2006/relationships/slid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slide2.xml" Type="http://schemas.openxmlformats.org/officeDocument/2006/relationships/slid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 Id="rId4" Target="../media/image13.png" Type="http://schemas.openxmlformats.org/officeDocument/2006/relationships/image"/><Relationship Id="rId5" Target="../media/image10.png" Type="http://schemas.openxmlformats.org/officeDocument/2006/relationships/image"/><Relationship Id="rId6" Target="slide2.xml" Type="http://schemas.openxmlformats.org/officeDocument/2006/relationships/slide"/><Relationship Id="rId7" Target="../media/image6.png" Type="http://schemas.openxmlformats.org/officeDocument/2006/relationships/image"/><Relationship Id="rId8"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slide2.xml" Type="http://schemas.openxmlformats.org/officeDocument/2006/relationships/slid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png" Type="http://schemas.openxmlformats.org/officeDocument/2006/relationships/image"/><Relationship Id="rId4" Target="../media/image10.png" Type="http://schemas.openxmlformats.org/officeDocument/2006/relationships/image"/><Relationship Id="rId5" Target="slide2.xml" Type="http://schemas.openxmlformats.org/officeDocument/2006/relationships/slid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slide2.xml" Type="http://schemas.openxmlformats.org/officeDocument/2006/relationships/slide"/><Relationship Id="rId4" Target="../media/image16.png" Type="http://schemas.openxmlformats.org/officeDocument/2006/relationships/image"/><Relationship Id="rId5" Target="../media/image1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0" y="0"/>
            <a:ext cx="8524710" cy="10441719"/>
          </a:xfrm>
          <a:prstGeom prst="rect">
            <a:avLst/>
          </a:prstGeom>
          <a:solidFill>
            <a:srgbClr val="78C701"/>
          </a:solidFill>
        </p:spPr>
      </p:sp>
      <p:sp>
        <p:nvSpPr>
          <p:cNvPr name="Freeform 3" id="3"/>
          <p:cNvSpPr/>
          <p:nvPr/>
        </p:nvSpPr>
        <p:spPr>
          <a:xfrm flipH="false" flipV="false" rot="0">
            <a:off x="847686" y="1821727"/>
            <a:ext cx="6829339" cy="7058748"/>
          </a:xfrm>
          <a:custGeom>
            <a:avLst/>
            <a:gdLst/>
            <a:ahLst/>
            <a:cxnLst/>
            <a:rect r="r" b="b" t="t" l="l"/>
            <a:pathLst>
              <a:path h="7058748" w="6829339">
                <a:moveTo>
                  <a:pt x="0" y="0"/>
                </a:moveTo>
                <a:lnTo>
                  <a:pt x="6829338" y="0"/>
                </a:lnTo>
                <a:lnTo>
                  <a:pt x="6829338" y="7058748"/>
                </a:lnTo>
                <a:lnTo>
                  <a:pt x="0" y="7058748"/>
                </a:lnTo>
                <a:lnTo>
                  <a:pt x="0" y="0"/>
                </a:lnTo>
                <a:close/>
              </a:path>
            </a:pathLst>
          </a:custGeom>
          <a:blipFill>
            <a:blip r:embed="rId2"/>
            <a:stretch>
              <a:fillRect l="0" t="0" r="0" b="0"/>
            </a:stretch>
          </a:blipFill>
        </p:spPr>
      </p:sp>
      <p:sp>
        <p:nvSpPr>
          <p:cNvPr name="TextBox 4" id="4"/>
          <p:cNvSpPr txBox="true"/>
          <p:nvPr/>
        </p:nvSpPr>
        <p:spPr>
          <a:xfrm rot="0">
            <a:off x="11895132" y="1693555"/>
            <a:ext cx="3033014" cy="323184"/>
          </a:xfrm>
          <a:prstGeom prst="rect">
            <a:avLst/>
          </a:prstGeom>
        </p:spPr>
        <p:txBody>
          <a:bodyPr anchor="t" rtlCol="false" tIns="0" lIns="0" bIns="0" rIns="0">
            <a:spAutoFit/>
          </a:bodyPr>
          <a:lstStyle/>
          <a:p>
            <a:pPr algn="ctr">
              <a:lnSpc>
                <a:spcPts val="2661"/>
              </a:lnSpc>
              <a:spcBef>
                <a:spcPct val="0"/>
              </a:spcBef>
            </a:pPr>
            <a:r>
              <a:rPr lang="en-US" sz="1901">
                <a:solidFill>
                  <a:srgbClr val="1F264D"/>
                </a:solidFill>
                <a:latin typeface="DM Sans"/>
                <a:ea typeface="DM Sans"/>
                <a:cs typeface="DM Sans"/>
                <a:sym typeface="DM Sans"/>
              </a:rPr>
              <a:t>Duolingo</a:t>
            </a:r>
          </a:p>
        </p:txBody>
      </p:sp>
      <p:sp>
        <p:nvSpPr>
          <p:cNvPr name="Freeform 5" id="5"/>
          <p:cNvSpPr/>
          <p:nvPr/>
        </p:nvSpPr>
        <p:spPr>
          <a:xfrm flipH="false" flipV="false" rot="-1805857">
            <a:off x="3439787" y="1187942"/>
            <a:ext cx="946327" cy="1157587"/>
          </a:xfrm>
          <a:custGeom>
            <a:avLst/>
            <a:gdLst/>
            <a:ahLst/>
            <a:cxnLst/>
            <a:rect r="r" b="b" t="t" l="l"/>
            <a:pathLst>
              <a:path h="1157587" w="946327">
                <a:moveTo>
                  <a:pt x="0" y="0"/>
                </a:moveTo>
                <a:lnTo>
                  <a:pt x="946327" y="0"/>
                </a:lnTo>
                <a:lnTo>
                  <a:pt x="946327" y="1157587"/>
                </a:lnTo>
                <a:lnTo>
                  <a:pt x="0" y="1157587"/>
                </a:lnTo>
                <a:lnTo>
                  <a:pt x="0" y="0"/>
                </a:lnTo>
                <a:close/>
              </a:path>
            </a:pathLst>
          </a:custGeom>
          <a:blipFill>
            <a:blip r:embed="rId3"/>
            <a:stretch>
              <a:fillRect l="0" t="0" r="0" b="0"/>
            </a:stretch>
          </a:blipFill>
        </p:spPr>
      </p:sp>
      <p:grpSp>
        <p:nvGrpSpPr>
          <p:cNvPr name="Group 6" id="6"/>
          <p:cNvGrpSpPr/>
          <p:nvPr/>
        </p:nvGrpSpPr>
        <p:grpSpPr>
          <a:xfrm rot="0">
            <a:off x="9563978" y="2996919"/>
            <a:ext cx="7695322" cy="4463149"/>
            <a:chOff x="0" y="0"/>
            <a:chExt cx="10260429" cy="5950865"/>
          </a:xfrm>
        </p:grpSpPr>
        <p:sp>
          <p:nvSpPr>
            <p:cNvPr name="TextBox 7" id="7"/>
            <p:cNvSpPr txBox="true"/>
            <p:nvPr/>
          </p:nvSpPr>
          <p:spPr>
            <a:xfrm rot="0">
              <a:off x="0" y="171450"/>
              <a:ext cx="10260429" cy="4667242"/>
            </a:xfrm>
            <a:prstGeom prst="rect">
              <a:avLst/>
            </a:prstGeom>
          </p:spPr>
          <p:txBody>
            <a:bodyPr anchor="t" rtlCol="false" tIns="0" lIns="0" bIns="0" rIns="0">
              <a:spAutoFit/>
            </a:bodyPr>
            <a:lstStyle/>
            <a:p>
              <a:pPr algn="ctr">
                <a:lnSpc>
                  <a:spcPts val="8999"/>
                </a:lnSpc>
              </a:pPr>
              <a:r>
                <a:rPr lang="en-US" sz="8999" b="true">
                  <a:solidFill>
                    <a:srgbClr val="78C701"/>
                  </a:solidFill>
                  <a:latin typeface="DM Sans Bold"/>
                  <a:ea typeface="DM Sans Bold"/>
                  <a:cs typeface="DM Sans Bold"/>
                  <a:sym typeface="DM Sans Bold"/>
                </a:rPr>
                <a:t>0 to 1;</a:t>
              </a:r>
            </a:p>
            <a:p>
              <a:pPr algn="ctr">
                <a:lnSpc>
                  <a:spcPts val="8999"/>
                </a:lnSpc>
              </a:pPr>
              <a:r>
                <a:rPr lang="en-US" sz="8999">
                  <a:solidFill>
                    <a:srgbClr val="1F264D"/>
                  </a:solidFill>
                  <a:latin typeface="DM Sans"/>
                  <a:ea typeface="DM Sans"/>
                  <a:cs typeface="DM Sans"/>
                  <a:sym typeface="DM Sans"/>
                </a:rPr>
                <a:t>Vacation Planning</a:t>
              </a:r>
            </a:p>
          </p:txBody>
        </p:sp>
        <p:sp>
          <p:nvSpPr>
            <p:cNvPr name="TextBox 8" id="8"/>
            <p:cNvSpPr txBox="true"/>
            <p:nvPr/>
          </p:nvSpPr>
          <p:spPr>
            <a:xfrm rot="0">
              <a:off x="0" y="5394182"/>
              <a:ext cx="10260429" cy="556683"/>
            </a:xfrm>
            <a:prstGeom prst="rect">
              <a:avLst/>
            </a:prstGeom>
          </p:spPr>
          <p:txBody>
            <a:bodyPr anchor="t" rtlCol="false" tIns="0" lIns="0" bIns="0" rIns="0">
              <a:spAutoFit/>
            </a:bodyPr>
            <a:lstStyle/>
            <a:p>
              <a:pPr algn="ctr">
                <a:lnSpc>
                  <a:spcPts val="3500"/>
                </a:lnSpc>
              </a:pPr>
              <a:r>
                <a:rPr lang="en-US" sz="2500" b="true">
                  <a:solidFill>
                    <a:srgbClr val="1F264D"/>
                  </a:solidFill>
                  <a:latin typeface="DM Sans Bold"/>
                  <a:ea typeface="DM Sans Bold"/>
                  <a:cs typeface="DM Sans Bold"/>
                  <a:sym typeface="DM Sans Bold"/>
                </a:rPr>
                <a:t>Presented by: Nick Claggett</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Freeform 2" id="2"/>
          <p:cNvSpPr/>
          <p:nvPr/>
        </p:nvSpPr>
        <p:spPr>
          <a:xfrm flipH="true" flipV="false" rot="0">
            <a:off x="13795869" y="4645387"/>
            <a:ext cx="5270382" cy="4861927"/>
          </a:xfrm>
          <a:custGeom>
            <a:avLst/>
            <a:gdLst/>
            <a:ahLst/>
            <a:cxnLst/>
            <a:rect r="r" b="b" t="t" l="l"/>
            <a:pathLst>
              <a:path h="4861927" w="5270382">
                <a:moveTo>
                  <a:pt x="5270381" y="0"/>
                </a:moveTo>
                <a:lnTo>
                  <a:pt x="0" y="0"/>
                </a:lnTo>
                <a:lnTo>
                  <a:pt x="0" y="4861927"/>
                </a:lnTo>
                <a:lnTo>
                  <a:pt x="5270381" y="4861927"/>
                </a:lnTo>
                <a:lnTo>
                  <a:pt x="5270381" y="0"/>
                </a:lnTo>
                <a:close/>
              </a:path>
            </a:pathLst>
          </a:custGeom>
          <a:blipFill>
            <a:blip r:embed="rId2"/>
            <a:stretch>
              <a:fillRect l="0" t="0" r="0" b="0"/>
            </a:stretch>
          </a:blipFill>
        </p:spPr>
      </p:sp>
      <p:sp>
        <p:nvSpPr>
          <p:cNvPr name="AutoShape 3" id="3"/>
          <p:cNvSpPr/>
          <p:nvPr/>
        </p:nvSpPr>
        <p:spPr>
          <a:xfrm rot="0">
            <a:off x="0" y="0"/>
            <a:ext cx="18288000" cy="3718560"/>
          </a:xfrm>
          <a:prstGeom prst="rect">
            <a:avLst/>
          </a:prstGeom>
          <a:solidFill>
            <a:srgbClr val="F29100">
              <a:alpha val="69804"/>
            </a:srgbClr>
          </a:solidFill>
        </p:spPr>
      </p:sp>
      <p:sp>
        <p:nvSpPr>
          <p:cNvPr name="Freeform 4" id="4"/>
          <p:cNvSpPr/>
          <p:nvPr/>
        </p:nvSpPr>
        <p:spPr>
          <a:xfrm flipH="false" flipV="false" rot="-1094911">
            <a:off x="12918061" y="1403753"/>
            <a:ext cx="2855832" cy="2866582"/>
          </a:xfrm>
          <a:custGeom>
            <a:avLst/>
            <a:gdLst/>
            <a:ahLst/>
            <a:cxnLst/>
            <a:rect r="r" b="b" t="t" l="l"/>
            <a:pathLst>
              <a:path h="2866582" w="2855832">
                <a:moveTo>
                  <a:pt x="0" y="0"/>
                </a:moveTo>
                <a:lnTo>
                  <a:pt x="2855833" y="0"/>
                </a:lnTo>
                <a:lnTo>
                  <a:pt x="2855833" y="2866582"/>
                </a:lnTo>
                <a:lnTo>
                  <a:pt x="0" y="2866582"/>
                </a:lnTo>
                <a:lnTo>
                  <a:pt x="0" y="0"/>
                </a:lnTo>
                <a:close/>
              </a:path>
            </a:pathLst>
          </a:custGeom>
          <a:blipFill>
            <a:blip r:embed="rId3"/>
            <a:stretch>
              <a:fillRect l="0" t="0" r="0" b="0"/>
            </a:stretch>
          </a:blipFill>
        </p:spPr>
      </p:sp>
      <p:sp>
        <p:nvSpPr>
          <p:cNvPr name="Freeform 5" id="5"/>
          <p:cNvSpPr/>
          <p:nvPr/>
        </p:nvSpPr>
        <p:spPr>
          <a:xfrm flipH="false" flipV="false" rot="-751690">
            <a:off x="10005500" y="-1231953"/>
            <a:ext cx="1751015" cy="2307763"/>
          </a:xfrm>
          <a:custGeom>
            <a:avLst/>
            <a:gdLst/>
            <a:ahLst/>
            <a:cxnLst/>
            <a:rect r="r" b="b" t="t" l="l"/>
            <a:pathLst>
              <a:path h="2307763" w="1751015">
                <a:moveTo>
                  <a:pt x="0" y="0"/>
                </a:moveTo>
                <a:lnTo>
                  <a:pt x="1751015" y="0"/>
                </a:lnTo>
                <a:lnTo>
                  <a:pt x="1751015" y="2307763"/>
                </a:lnTo>
                <a:lnTo>
                  <a:pt x="0" y="2307763"/>
                </a:lnTo>
                <a:lnTo>
                  <a:pt x="0" y="0"/>
                </a:lnTo>
                <a:close/>
              </a:path>
            </a:pathLst>
          </a:custGeom>
          <a:blipFill>
            <a:blip r:embed="rId4"/>
            <a:stretch>
              <a:fillRect l="0" t="0" r="0" b="0"/>
            </a:stretch>
          </a:blipFill>
        </p:spPr>
      </p:sp>
      <p:grpSp>
        <p:nvGrpSpPr>
          <p:cNvPr name="Group 6" id="6"/>
          <p:cNvGrpSpPr/>
          <p:nvPr/>
        </p:nvGrpSpPr>
        <p:grpSpPr>
          <a:xfrm rot="0">
            <a:off x="10999781" y="813435"/>
            <a:ext cx="6259519" cy="1347292"/>
            <a:chOff x="0" y="0"/>
            <a:chExt cx="4722271" cy="1016417"/>
          </a:xfrm>
        </p:grpSpPr>
        <p:sp>
          <p:nvSpPr>
            <p:cNvPr name="Freeform 7" id="7"/>
            <p:cNvSpPr/>
            <p:nvPr/>
          </p:nvSpPr>
          <p:spPr>
            <a:xfrm flipH="false" flipV="false" rot="0">
              <a:off x="0" y="0"/>
              <a:ext cx="4722271" cy="1016417"/>
            </a:xfrm>
            <a:custGeom>
              <a:avLst/>
              <a:gdLst/>
              <a:ahLst/>
              <a:cxnLst/>
              <a:rect r="r" b="b" t="t" l="l"/>
              <a:pathLst>
                <a:path h="1016417" w="4722271">
                  <a:moveTo>
                    <a:pt x="13605" y="0"/>
                  </a:moveTo>
                  <a:lnTo>
                    <a:pt x="4708666" y="0"/>
                  </a:lnTo>
                  <a:cubicBezTo>
                    <a:pt x="4716180" y="0"/>
                    <a:pt x="4722271" y="6091"/>
                    <a:pt x="4722271" y="13605"/>
                  </a:cubicBezTo>
                  <a:lnTo>
                    <a:pt x="4722271" y="1002812"/>
                  </a:lnTo>
                  <a:cubicBezTo>
                    <a:pt x="4722271" y="1010325"/>
                    <a:pt x="4716180" y="1016417"/>
                    <a:pt x="4708666" y="1016417"/>
                  </a:cubicBezTo>
                  <a:lnTo>
                    <a:pt x="13605" y="1016417"/>
                  </a:lnTo>
                  <a:cubicBezTo>
                    <a:pt x="6091" y="1016417"/>
                    <a:pt x="0" y="1010325"/>
                    <a:pt x="0" y="1002812"/>
                  </a:cubicBezTo>
                  <a:lnTo>
                    <a:pt x="0" y="13605"/>
                  </a:lnTo>
                  <a:cubicBezTo>
                    <a:pt x="0" y="6091"/>
                    <a:pt x="6091" y="0"/>
                    <a:pt x="13605" y="0"/>
                  </a:cubicBezTo>
                  <a:close/>
                </a:path>
              </a:pathLst>
            </a:custGeom>
            <a:solidFill>
              <a:srgbClr val="F4F4F4"/>
            </a:solidFill>
            <a:ln cap="sq">
              <a:noFill/>
              <a:prstDash val="sysDot"/>
              <a:miter/>
            </a:ln>
          </p:spPr>
        </p:sp>
        <p:sp>
          <p:nvSpPr>
            <p:cNvPr name="TextBox 8" id="8"/>
            <p:cNvSpPr txBox="true"/>
            <p:nvPr/>
          </p:nvSpPr>
          <p:spPr>
            <a:xfrm>
              <a:off x="0" y="-38100"/>
              <a:ext cx="4722271" cy="1054517"/>
            </a:xfrm>
            <a:prstGeom prst="rect">
              <a:avLst/>
            </a:prstGeom>
          </p:spPr>
          <p:txBody>
            <a:bodyPr anchor="ctr" rtlCol="false" tIns="254000" lIns="254000" bIns="254000" rIns="254000"/>
            <a:lstStyle/>
            <a:p>
              <a:pPr algn="l">
                <a:lnSpc>
                  <a:spcPts val="2520"/>
                </a:lnSpc>
              </a:pPr>
              <a:r>
                <a:rPr lang="en-US" sz="1800" b="true">
                  <a:solidFill>
                    <a:srgbClr val="1F264D"/>
                  </a:solidFill>
                  <a:latin typeface="DM Sans Bold"/>
                  <a:ea typeface="DM Sans Bold"/>
                  <a:cs typeface="DM Sans Bold"/>
                  <a:sym typeface="DM Sans Bold"/>
                </a:rPr>
                <a:t>Tip:</a:t>
              </a:r>
              <a:r>
                <a:rPr lang="en-US" sz="1800">
                  <a:solidFill>
                    <a:srgbClr val="1F264D"/>
                  </a:solidFill>
                  <a:latin typeface="DM Sans"/>
                  <a:ea typeface="DM Sans"/>
                  <a:cs typeface="DM Sans"/>
                  <a:sym typeface="DM Sans"/>
                </a:rPr>
                <a:t> Use links to go to a different page inside the presentation. </a:t>
              </a:r>
            </a:p>
            <a:p>
              <a:pPr algn="l">
                <a:lnSpc>
                  <a:spcPts val="2520"/>
                </a:lnSpc>
              </a:pPr>
            </a:p>
          </p:txBody>
        </p:sp>
      </p:grpSp>
      <p:sp>
        <p:nvSpPr>
          <p:cNvPr name="TextBox 9" id="9"/>
          <p:cNvSpPr txBox="true"/>
          <p:nvPr/>
        </p:nvSpPr>
        <p:spPr>
          <a:xfrm rot="0">
            <a:off x="1028700" y="542925"/>
            <a:ext cx="8115300" cy="2752725"/>
          </a:xfrm>
          <a:prstGeom prst="rect">
            <a:avLst/>
          </a:prstGeom>
        </p:spPr>
        <p:txBody>
          <a:bodyPr anchor="t" rtlCol="false" tIns="0" lIns="0" bIns="0" rIns="0">
            <a:spAutoFit/>
          </a:bodyPr>
          <a:lstStyle/>
          <a:p>
            <a:pPr algn="l" marL="0" indent="0" lvl="0">
              <a:lnSpc>
                <a:spcPts val="10800"/>
              </a:lnSpc>
            </a:pPr>
            <a:r>
              <a:rPr lang="en-US" b="true" sz="9000">
                <a:solidFill>
                  <a:srgbClr val="1F264D"/>
                </a:solidFill>
                <a:latin typeface="DM Sans Bold"/>
                <a:ea typeface="DM Sans Bold"/>
                <a:cs typeface="DM Sans Bold"/>
                <a:sym typeface="DM Sans Bold"/>
              </a:rPr>
              <a:t>Executive Overview</a:t>
            </a:r>
          </a:p>
        </p:txBody>
      </p:sp>
      <p:sp>
        <p:nvSpPr>
          <p:cNvPr name="TextBox 10" id="10"/>
          <p:cNvSpPr txBox="true"/>
          <p:nvPr/>
        </p:nvSpPr>
        <p:spPr>
          <a:xfrm rot="0">
            <a:off x="1028700" y="4888435"/>
            <a:ext cx="6024896" cy="431800"/>
          </a:xfrm>
          <a:prstGeom prst="rect">
            <a:avLst/>
          </a:prstGeom>
        </p:spPr>
        <p:txBody>
          <a:bodyPr anchor="t" rtlCol="false" tIns="0" lIns="0" bIns="0" rIns="0">
            <a:spAutoFit/>
          </a:bodyPr>
          <a:lstStyle/>
          <a:p>
            <a:pPr algn="l" marL="539753" indent="-269876" lvl="1">
              <a:lnSpc>
                <a:spcPts val="3500"/>
              </a:lnSpc>
              <a:buFont typeface="Arial"/>
              <a:buChar char="•"/>
            </a:pPr>
            <a:r>
              <a:rPr lang="en-US" sz="2500" u="sng">
                <a:solidFill>
                  <a:srgbClr val="1F264D"/>
                </a:solidFill>
                <a:latin typeface="DM Sans"/>
                <a:ea typeface="DM Sans"/>
                <a:cs typeface="DM Sans"/>
                <a:sym typeface="DM Sans"/>
                <a:hlinkClick r:id="rId5" action="ppaction://hlinksldjump"/>
              </a:rPr>
              <a:t>Problem Statement &amp; Hypothesis</a:t>
            </a:r>
          </a:p>
        </p:txBody>
      </p:sp>
      <p:sp>
        <p:nvSpPr>
          <p:cNvPr name="TextBox 11" id="11"/>
          <p:cNvSpPr txBox="true"/>
          <p:nvPr/>
        </p:nvSpPr>
        <p:spPr>
          <a:xfrm rot="0">
            <a:off x="1028700" y="5564596"/>
            <a:ext cx="6329341" cy="431800"/>
          </a:xfrm>
          <a:prstGeom prst="rect">
            <a:avLst/>
          </a:prstGeom>
        </p:spPr>
        <p:txBody>
          <a:bodyPr anchor="t" rtlCol="false" tIns="0" lIns="0" bIns="0" rIns="0">
            <a:spAutoFit/>
          </a:bodyPr>
          <a:lstStyle/>
          <a:p>
            <a:pPr algn="l" marL="539753" indent="-269876" lvl="1">
              <a:lnSpc>
                <a:spcPts val="3500"/>
              </a:lnSpc>
              <a:buFont typeface="Arial"/>
              <a:buChar char="•"/>
            </a:pPr>
            <a:r>
              <a:rPr lang="en-US" sz="2500" u="sng">
                <a:solidFill>
                  <a:srgbClr val="1F264D"/>
                </a:solidFill>
                <a:latin typeface="DM Sans"/>
                <a:ea typeface="DM Sans"/>
                <a:cs typeface="DM Sans"/>
                <a:sym typeface="DM Sans"/>
                <a:hlinkClick r:id="rId6" action="ppaction://hlinksldjump"/>
              </a:rPr>
              <a:t>Competitor Comparison/Feature Table</a:t>
            </a:r>
          </a:p>
        </p:txBody>
      </p:sp>
      <p:sp>
        <p:nvSpPr>
          <p:cNvPr name="TextBox 12" id="12"/>
          <p:cNvSpPr txBox="true"/>
          <p:nvPr/>
        </p:nvSpPr>
        <p:spPr>
          <a:xfrm rot="0">
            <a:off x="1028700" y="6240757"/>
            <a:ext cx="6024896" cy="431800"/>
          </a:xfrm>
          <a:prstGeom prst="rect">
            <a:avLst/>
          </a:prstGeom>
        </p:spPr>
        <p:txBody>
          <a:bodyPr anchor="t" rtlCol="false" tIns="0" lIns="0" bIns="0" rIns="0">
            <a:spAutoFit/>
          </a:bodyPr>
          <a:lstStyle/>
          <a:p>
            <a:pPr algn="l" marL="539753" indent="-269876" lvl="1">
              <a:lnSpc>
                <a:spcPts val="3500"/>
              </a:lnSpc>
              <a:buFont typeface="Arial"/>
              <a:buChar char="•"/>
            </a:pPr>
            <a:r>
              <a:rPr lang="en-US" sz="2500" u="sng">
                <a:solidFill>
                  <a:srgbClr val="1F264D"/>
                </a:solidFill>
                <a:latin typeface="DM Sans"/>
                <a:ea typeface="DM Sans"/>
                <a:cs typeface="DM Sans"/>
                <a:sym typeface="DM Sans"/>
                <a:hlinkClick r:id="rId7" action="ppaction://hlinksldjump"/>
              </a:rPr>
              <a:t>User Survey Overview</a:t>
            </a:r>
          </a:p>
        </p:txBody>
      </p:sp>
      <p:sp>
        <p:nvSpPr>
          <p:cNvPr name="TextBox 13" id="13"/>
          <p:cNvSpPr txBox="true"/>
          <p:nvPr/>
        </p:nvSpPr>
        <p:spPr>
          <a:xfrm rot="0">
            <a:off x="1028700" y="7599656"/>
            <a:ext cx="6024896" cy="431800"/>
          </a:xfrm>
          <a:prstGeom prst="rect">
            <a:avLst/>
          </a:prstGeom>
        </p:spPr>
        <p:txBody>
          <a:bodyPr anchor="t" rtlCol="false" tIns="0" lIns="0" bIns="0" rIns="0">
            <a:spAutoFit/>
          </a:bodyPr>
          <a:lstStyle/>
          <a:p>
            <a:pPr algn="l" marL="539753" indent="-269876" lvl="1">
              <a:lnSpc>
                <a:spcPts val="3500"/>
              </a:lnSpc>
              <a:buFont typeface="Arial"/>
              <a:buChar char="•"/>
            </a:pPr>
            <a:r>
              <a:rPr lang="en-US" sz="2500" u="sng">
                <a:solidFill>
                  <a:srgbClr val="1F264D"/>
                </a:solidFill>
                <a:latin typeface="DM Sans"/>
                <a:ea typeface="DM Sans"/>
                <a:cs typeface="DM Sans"/>
                <a:sym typeface="DM Sans"/>
                <a:hlinkClick r:id="rId8" action="ppaction://hlinksldjump"/>
              </a:rPr>
              <a:t>Iteration &amp; Feedback Loop</a:t>
            </a:r>
          </a:p>
        </p:txBody>
      </p:sp>
      <p:sp>
        <p:nvSpPr>
          <p:cNvPr name="TextBox 14" id="14"/>
          <p:cNvSpPr txBox="true"/>
          <p:nvPr/>
        </p:nvSpPr>
        <p:spPr>
          <a:xfrm rot="0">
            <a:off x="1028700" y="8279106"/>
            <a:ext cx="6024896" cy="431800"/>
          </a:xfrm>
          <a:prstGeom prst="rect">
            <a:avLst/>
          </a:prstGeom>
        </p:spPr>
        <p:txBody>
          <a:bodyPr anchor="t" rtlCol="false" tIns="0" lIns="0" bIns="0" rIns="0">
            <a:spAutoFit/>
          </a:bodyPr>
          <a:lstStyle/>
          <a:p>
            <a:pPr algn="l" marL="539753" indent="-269876" lvl="1">
              <a:lnSpc>
                <a:spcPts val="3500"/>
              </a:lnSpc>
              <a:buFont typeface="Arial"/>
              <a:buChar char="•"/>
            </a:pPr>
            <a:r>
              <a:rPr lang="en-US" sz="2500" u="sng">
                <a:solidFill>
                  <a:srgbClr val="1F264D"/>
                </a:solidFill>
                <a:latin typeface="DM Sans"/>
                <a:ea typeface="DM Sans"/>
                <a:cs typeface="DM Sans"/>
                <a:sym typeface="DM Sans"/>
                <a:hlinkClick r:id="rId9" action="ppaction://hlinksldjump"/>
              </a:rPr>
              <a:t>Impact Analysis</a:t>
            </a:r>
          </a:p>
        </p:txBody>
      </p:sp>
      <p:sp>
        <p:nvSpPr>
          <p:cNvPr name="TextBox 15" id="15"/>
          <p:cNvSpPr txBox="true"/>
          <p:nvPr/>
        </p:nvSpPr>
        <p:spPr>
          <a:xfrm rot="0">
            <a:off x="1028700" y="6920207"/>
            <a:ext cx="6024896" cy="431800"/>
          </a:xfrm>
          <a:prstGeom prst="rect">
            <a:avLst/>
          </a:prstGeom>
        </p:spPr>
        <p:txBody>
          <a:bodyPr anchor="t" rtlCol="false" tIns="0" lIns="0" bIns="0" rIns="0">
            <a:spAutoFit/>
          </a:bodyPr>
          <a:lstStyle/>
          <a:p>
            <a:pPr algn="l" marL="539753" indent="-269876" lvl="1">
              <a:lnSpc>
                <a:spcPts val="3500"/>
              </a:lnSpc>
              <a:buFont typeface="Arial"/>
              <a:buChar char="•"/>
            </a:pPr>
            <a:r>
              <a:rPr lang="en-US" sz="2500" u="sng">
                <a:solidFill>
                  <a:srgbClr val="1F264D"/>
                </a:solidFill>
                <a:latin typeface="DM Sans"/>
                <a:ea typeface="DM Sans"/>
                <a:cs typeface="DM Sans"/>
                <a:sym typeface="DM Sans"/>
                <a:hlinkClick r:id="rId10" action="ppaction://hlinksldjump"/>
              </a:rPr>
              <a:t>GTM Strategy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78C701"/>
        </a:solidFill>
      </p:bgPr>
    </p:bg>
    <p:spTree>
      <p:nvGrpSpPr>
        <p:cNvPr id="1" name=""/>
        <p:cNvGrpSpPr/>
        <p:nvPr/>
      </p:nvGrpSpPr>
      <p:grpSpPr>
        <a:xfrm>
          <a:off x="0" y="0"/>
          <a:ext cx="0" cy="0"/>
          <a:chOff x="0" y="0"/>
          <a:chExt cx="0" cy="0"/>
        </a:xfrm>
      </p:grpSpPr>
      <p:grpSp>
        <p:nvGrpSpPr>
          <p:cNvPr name="Group 2" id="2"/>
          <p:cNvGrpSpPr/>
          <p:nvPr/>
        </p:nvGrpSpPr>
        <p:grpSpPr>
          <a:xfrm rot="0">
            <a:off x="7627493" y="1028700"/>
            <a:ext cx="3033014" cy="988039"/>
            <a:chOff x="0" y="0"/>
            <a:chExt cx="4044019" cy="1317386"/>
          </a:xfrm>
        </p:grpSpPr>
        <p:sp>
          <p:nvSpPr>
            <p:cNvPr name="Freeform 3" id="3"/>
            <p:cNvSpPr/>
            <p:nvPr/>
          </p:nvSpPr>
          <p:spPr>
            <a:xfrm flipH="false" flipV="false" rot="0">
              <a:off x="949708" y="0"/>
              <a:ext cx="2144602" cy="678474"/>
            </a:xfrm>
            <a:custGeom>
              <a:avLst/>
              <a:gdLst/>
              <a:ahLst/>
              <a:cxnLst/>
              <a:rect r="r" b="b" t="t" l="l"/>
              <a:pathLst>
                <a:path h="678474" w="2144602">
                  <a:moveTo>
                    <a:pt x="0" y="0"/>
                  </a:moveTo>
                  <a:lnTo>
                    <a:pt x="2144602" y="0"/>
                  </a:lnTo>
                  <a:lnTo>
                    <a:pt x="2144602" y="678474"/>
                  </a:lnTo>
                  <a:lnTo>
                    <a:pt x="0" y="67847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0" y="899173"/>
              <a:ext cx="4044019" cy="418213"/>
            </a:xfrm>
            <a:prstGeom prst="rect">
              <a:avLst/>
            </a:prstGeom>
          </p:spPr>
          <p:txBody>
            <a:bodyPr anchor="t" rtlCol="false" tIns="0" lIns="0" bIns="0" rIns="0">
              <a:spAutoFit/>
            </a:bodyPr>
            <a:lstStyle/>
            <a:p>
              <a:pPr algn="ctr">
                <a:lnSpc>
                  <a:spcPts val="2661"/>
                </a:lnSpc>
                <a:spcBef>
                  <a:spcPct val="0"/>
                </a:spcBef>
              </a:pPr>
              <a:r>
                <a:rPr lang="en-US" sz="1901">
                  <a:solidFill>
                    <a:srgbClr val="F4F4F4"/>
                  </a:solidFill>
                  <a:latin typeface="DM Sans"/>
                  <a:ea typeface="DM Sans"/>
                  <a:cs typeface="DM Sans"/>
                  <a:sym typeface="DM Sans"/>
                </a:rPr>
                <a:t>Duolingo</a:t>
              </a:r>
            </a:p>
          </p:txBody>
        </p:sp>
      </p:grpSp>
      <p:sp>
        <p:nvSpPr>
          <p:cNvPr name="Freeform 5" id="5"/>
          <p:cNvSpPr/>
          <p:nvPr/>
        </p:nvSpPr>
        <p:spPr>
          <a:xfrm flipH="false" flipV="false" rot="-8498405">
            <a:off x="-895089" y="-599306"/>
            <a:ext cx="3847577" cy="3256012"/>
          </a:xfrm>
          <a:custGeom>
            <a:avLst/>
            <a:gdLst/>
            <a:ahLst/>
            <a:cxnLst/>
            <a:rect r="r" b="b" t="t" l="l"/>
            <a:pathLst>
              <a:path h="3256012" w="3847577">
                <a:moveTo>
                  <a:pt x="0" y="0"/>
                </a:moveTo>
                <a:lnTo>
                  <a:pt x="3847578" y="0"/>
                </a:lnTo>
                <a:lnTo>
                  <a:pt x="3847578" y="3256012"/>
                </a:lnTo>
                <a:lnTo>
                  <a:pt x="0" y="3256012"/>
                </a:lnTo>
                <a:lnTo>
                  <a:pt x="0" y="0"/>
                </a:lnTo>
                <a:close/>
              </a:path>
            </a:pathLst>
          </a:custGeom>
          <a:blipFill>
            <a:blip r:embed="rId4"/>
            <a:stretch>
              <a:fillRect l="0" t="0" r="0" b="0"/>
            </a:stretch>
          </a:blipFill>
        </p:spPr>
      </p:sp>
      <p:sp>
        <p:nvSpPr>
          <p:cNvPr name="Freeform 6" id="6"/>
          <p:cNvSpPr/>
          <p:nvPr/>
        </p:nvSpPr>
        <p:spPr>
          <a:xfrm flipH="true" flipV="false" rot="0">
            <a:off x="-248575" y="7762365"/>
            <a:ext cx="3029008" cy="2854840"/>
          </a:xfrm>
          <a:custGeom>
            <a:avLst/>
            <a:gdLst/>
            <a:ahLst/>
            <a:cxnLst/>
            <a:rect r="r" b="b" t="t" l="l"/>
            <a:pathLst>
              <a:path h="2854840" w="3029008">
                <a:moveTo>
                  <a:pt x="3029008" y="0"/>
                </a:moveTo>
                <a:lnTo>
                  <a:pt x="0" y="0"/>
                </a:lnTo>
                <a:lnTo>
                  <a:pt x="0" y="2854841"/>
                </a:lnTo>
                <a:lnTo>
                  <a:pt x="3029008" y="2854841"/>
                </a:lnTo>
                <a:lnTo>
                  <a:pt x="3029008" y="0"/>
                </a:lnTo>
                <a:close/>
              </a:path>
            </a:pathLst>
          </a:custGeom>
          <a:blipFill>
            <a:blip r:embed="rId5"/>
            <a:stretch>
              <a:fillRect l="0" t="0" r="0" b="0"/>
            </a:stretch>
          </a:blipFill>
        </p:spPr>
      </p:sp>
      <p:grpSp>
        <p:nvGrpSpPr>
          <p:cNvPr name="Group 7" id="7"/>
          <p:cNvGrpSpPr/>
          <p:nvPr/>
        </p:nvGrpSpPr>
        <p:grpSpPr>
          <a:xfrm rot="0">
            <a:off x="2954917" y="2070471"/>
            <a:ext cx="12378166" cy="3164098"/>
            <a:chOff x="0" y="0"/>
            <a:chExt cx="16504221" cy="4218797"/>
          </a:xfrm>
        </p:grpSpPr>
        <p:sp>
          <p:nvSpPr>
            <p:cNvPr name="TextBox 8" id="8"/>
            <p:cNvSpPr txBox="true"/>
            <p:nvPr/>
          </p:nvSpPr>
          <p:spPr>
            <a:xfrm rot="0">
              <a:off x="0" y="-9525"/>
              <a:ext cx="16504221" cy="1838325"/>
            </a:xfrm>
            <a:prstGeom prst="rect">
              <a:avLst/>
            </a:prstGeom>
          </p:spPr>
          <p:txBody>
            <a:bodyPr anchor="t" rtlCol="false" tIns="0" lIns="0" bIns="0" rIns="0">
              <a:spAutoFit/>
            </a:bodyPr>
            <a:lstStyle/>
            <a:p>
              <a:pPr algn="ctr">
                <a:lnSpc>
                  <a:spcPts val="10800"/>
                </a:lnSpc>
              </a:pPr>
              <a:r>
                <a:rPr lang="en-US" b="true" sz="9000">
                  <a:solidFill>
                    <a:srgbClr val="F4F4F4"/>
                  </a:solidFill>
                  <a:latin typeface="DM Sans Bold"/>
                  <a:ea typeface="DM Sans Bold"/>
                  <a:cs typeface="DM Sans Bold"/>
                  <a:sym typeface="DM Sans Bold"/>
                </a:rPr>
                <a:t>Problem Statement </a:t>
              </a:r>
            </a:p>
          </p:txBody>
        </p:sp>
        <p:sp>
          <p:nvSpPr>
            <p:cNvPr name="TextBox 9" id="9"/>
            <p:cNvSpPr txBox="true"/>
            <p:nvPr/>
          </p:nvSpPr>
          <p:spPr>
            <a:xfrm rot="0">
              <a:off x="0" y="2493714"/>
              <a:ext cx="16504221" cy="1725083"/>
            </a:xfrm>
            <a:prstGeom prst="rect">
              <a:avLst/>
            </a:prstGeom>
          </p:spPr>
          <p:txBody>
            <a:bodyPr anchor="t" rtlCol="false" tIns="0" lIns="0" bIns="0" rIns="0">
              <a:spAutoFit/>
            </a:bodyPr>
            <a:lstStyle/>
            <a:p>
              <a:pPr algn="ctr">
                <a:lnSpc>
                  <a:spcPts val="3500"/>
                </a:lnSpc>
              </a:pPr>
              <a:r>
                <a:rPr lang="en-US" sz="2500">
                  <a:solidFill>
                    <a:srgbClr val="F4F4F4"/>
                  </a:solidFill>
                  <a:latin typeface="DM Sans"/>
                  <a:ea typeface="DM Sans"/>
                  <a:cs typeface="DM Sans"/>
                  <a:sym typeface="DM Sans"/>
                </a:rPr>
                <a:t>Many Duolingo users express frustration online, feeling that they haven’t made meaningful progress on the app or learned practical language skills they can apply in real-life situations.</a:t>
              </a:r>
            </a:p>
          </p:txBody>
        </p:sp>
      </p:grpSp>
      <p:sp>
        <p:nvSpPr>
          <p:cNvPr name="Freeform 10" id="10"/>
          <p:cNvSpPr/>
          <p:nvPr/>
        </p:nvSpPr>
        <p:spPr>
          <a:xfrm flipH="false" flipV="false" rot="-8947061">
            <a:off x="14974821" y="-589816"/>
            <a:ext cx="3029008" cy="2854840"/>
          </a:xfrm>
          <a:custGeom>
            <a:avLst/>
            <a:gdLst/>
            <a:ahLst/>
            <a:cxnLst/>
            <a:rect r="r" b="b" t="t" l="l"/>
            <a:pathLst>
              <a:path h="2854840" w="3029008">
                <a:moveTo>
                  <a:pt x="0" y="0"/>
                </a:moveTo>
                <a:lnTo>
                  <a:pt x="3029009" y="0"/>
                </a:lnTo>
                <a:lnTo>
                  <a:pt x="3029009" y="2854840"/>
                </a:lnTo>
                <a:lnTo>
                  <a:pt x="0" y="2854840"/>
                </a:lnTo>
                <a:lnTo>
                  <a:pt x="0" y="0"/>
                </a:lnTo>
                <a:close/>
              </a:path>
            </a:pathLst>
          </a:custGeom>
          <a:blipFill>
            <a:blip r:embed="rId5"/>
            <a:stretch>
              <a:fillRect l="0" t="0" r="0" b="0"/>
            </a:stretch>
          </a:blipFill>
        </p:spPr>
      </p:sp>
      <p:sp>
        <p:nvSpPr>
          <p:cNvPr name="Freeform 11" id="11"/>
          <p:cNvSpPr/>
          <p:nvPr/>
        </p:nvSpPr>
        <p:spPr>
          <a:xfrm flipH="false" flipV="false" rot="2088785">
            <a:off x="15526011" y="7684586"/>
            <a:ext cx="3847577" cy="3256012"/>
          </a:xfrm>
          <a:custGeom>
            <a:avLst/>
            <a:gdLst/>
            <a:ahLst/>
            <a:cxnLst/>
            <a:rect r="r" b="b" t="t" l="l"/>
            <a:pathLst>
              <a:path h="3256012" w="3847577">
                <a:moveTo>
                  <a:pt x="0" y="0"/>
                </a:moveTo>
                <a:lnTo>
                  <a:pt x="3847578" y="0"/>
                </a:lnTo>
                <a:lnTo>
                  <a:pt x="3847578" y="3256013"/>
                </a:lnTo>
                <a:lnTo>
                  <a:pt x="0" y="3256013"/>
                </a:lnTo>
                <a:lnTo>
                  <a:pt x="0" y="0"/>
                </a:lnTo>
                <a:close/>
              </a:path>
            </a:pathLst>
          </a:custGeom>
          <a:blipFill>
            <a:blip r:embed="rId4"/>
            <a:stretch>
              <a:fillRect l="0" t="0" r="0" b="0"/>
            </a:stretch>
          </a:blipFill>
        </p:spPr>
      </p:sp>
      <p:grpSp>
        <p:nvGrpSpPr>
          <p:cNvPr name="Group 12" id="12"/>
          <p:cNvGrpSpPr/>
          <p:nvPr/>
        </p:nvGrpSpPr>
        <p:grpSpPr>
          <a:xfrm rot="0">
            <a:off x="7929085" y="8884259"/>
            <a:ext cx="2429829" cy="668203"/>
            <a:chOff x="0" y="0"/>
            <a:chExt cx="3239772" cy="890937"/>
          </a:xfrm>
        </p:grpSpPr>
        <p:sp>
          <p:nvSpPr>
            <p:cNvPr name="Freeform 13" id="13"/>
            <p:cNvSpPr/>
            <p:nvPr/>
          </p:nvSpPr>
          <p:spPr>
            <a:xfrm flipH="false" flipV="false" rot="0">
              <a:off x="0" y="0"/>
              <a:ext cx="3239772" cy="890937"/>
            </a:xfrm>
            <a:custGeom>
              <a:avLst/>
              <a:gdLst/>
              <a:ahLst/>
              <a:cxnLst/>
              <a:rect r="r" b="b" t="t" l="l"/>
              <a:pathLst>
                <a:path h="890937" w="3239772">
                  <a:moveTo>
                    <a:pt x="0" y="0"/>
                  </a:moveTo>
                  <a:lnTo>
                    <a:pt x="3239772" y="0"/>
                  </a:lnTo>
                  <a:lnTo>
                    <a:pt x="3239772" y="890937"/>
                  </a:lnTo>
                  <a:lnTo>
                    <a:pt x="0" y="890937"/>
                  </a:lnTo>
                  <a:lnTo>
                    <a:pt x="0" y="0"/>
                  </a:lnTo>
                  <a:close/>
                </a:path>
              </a:pathLst>
            </a:custGeom>
            <a:blipFill>
              <a:blip r:embed="rId6"/>
              <a:stretch>
                <a:fillRect l="0" t="0" r="0" b="0"/>
              </a:stretch>
            </a:blipFill>
          </p:spPr>
        </p:sp>
        <p:sp>
          <p:nvSpPr>
            <p:cNvPr name="TextBox 14" id="14"/>
            <p:cNvSpPr txBox="true"/>
            <p:nvPr/>
          </p:nvSpPr>
          <p:spPr>
            <a:xfrm rot="0">
              <a:off x="429559" y="181309"/>
              <a:ext cx="2465585" cy="382270"/>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ea typeface="DM Sans"/>
                  <a:cs typeface="DM Sans"/>
                  <a:sym typeface="DM Sans"/>
                  <a:hlinkClick r:id="rId7" action="ppaction://hlinksldjump"/>
                </a:rPr>
                <a:t>Back to Agenda</a:t>
              </a:r>
            </a:p>
          </p:txBody>
        </p:sp>
      </p:grpSp>
      <p:grpSp>
        <p:nvGrpSpPr>
          <p:cNvPr name="Group 15" id="15"/>
          <p:cNvGrpSpPr/>
          <p:nvPr/>
        </p:nvGrpSpPr>
        <p:grpSpPr>
          <a:xfrm rot="0">
            <a:off x="2954917" y="5114925"/>
            <a:ext cx="12378166" cy="3164098"/>
            <a:chOff x="0" y="0"/>
            <a:chExt cx="16504221" cy="4218797"/>
          </a:xfrm>
        </p:grpSpPr>
        <p:sp>
          <p:nvSpPr>
            <p:cNvPr name="TextBox 16" id="16"/>
            <p:cNvSpPr txBox="true"/>
            <p:nvPr/>
          </p:nvSpPr>
          <p:spPr>
            <a:xfrm rot="0">
              <a:off x="0" y="-9525"/>
              <a:ext cx="16504221" cy="1838325"/>
            </a:xfrm>
            <a:prstGeom prst="rect">
              <a:avLst/>
            </a:prstGeom>
          </p:spPr>
          <p:txBody>
            <a:bodyPr anchor="t" rtlCol="false" tIns="0" lIns="0" bIns="0" rIns="0">
              <a:spAutoFit/>
            </a:bodyPr>
            <a:lstStyle/>
            <a:p>
              <a:pPr algn="ctr">
                <a:lnSpc>
                  <a:spcPts val="10800"/>
                </a:lnSpc>
              </a:pPr>
              <a:r>
                <a:rPr lang="en-US" b="true" sz="9000">
                  <a:solidFill>
                    <a:srgbClr val="F4F4F4"/>
                  </a:solidFill>
                  <a:latin typeface="DM Sans Bold"/>
                  <a:ea typeface="DM Sans Bold"/>
                  <a:cs typeface="DM Sans Bold"/>
                  <a:sym typeface="DM Sans Bold"/>
                </a:rPr>
                <a:t>Hypothesis</a:t>
              </a:r>
            </a:p>
          </p:txBody>
        </p:sp>
        <p:sp>
          <p:nvSpPr>
            <p:cNvPr name="TextBox 17" id="17"/>
            <p:cNvSpPr txBox="true"/>
            <p:nvPr/>
          </p:nvSpPr>
          <p:spPr>
            <a:xfrm rot="0">
              <a:off x="0" y="2493714"/>
              <a:ext cx="16504221" cy="1725083"/>
            </a:xfrm>
            <a:prstGeom prst="rect">
              <a:avLst/>
            </a:prstGeom>
          </p:spPr>
          <p:txBody>
            <a:bodyPr anchor="t" rtlCol="false" tIns="0" lIns="0" bIns="0" rIns="0">
              <a:spAutoFit/>
            </a:bodyPr>
            <a:lstStyle/>
            <a:p>
              <a:pPr algn="ctr">
                <a:lnSpc>
                  <a:spcPts val="3500"/>
                </a:lnSpc>
              </a:pPr>
              <a:r>
                <a:rPr lang="en-US" sz="2500">
                  <a:solidFill>
                    <a:srgbClr val="F4F4F4"/>
                  </a:solidFill>
                  <a:latin typeface="DM Sans"/>
                  <a:ea typeface="DM Sans"/>
                  <a:cs typeface="DM Sans"/>
                  <a:sym typeface="DM Sans"/>
                </a:rPr>
                <a:t>Introducing a "Vacation Preparation" module focused on travel-specific conversations will significantly improve casual learners’ confidence and retention rates.</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7929085" y="9258300"/>
            <a:ext cx="2429829" cy="668203"/>
            <a:chOff x="0" y="0"/>
            <a:chExt cx="3239772" cy="890937"/>
          </a:xfrm>
        </p:grpSpPr>
        <p:sp>
          <p:nvSpPr>
            <p:cNvPr name="Freeform 3" id="3"/>
            <p:cNvSpPr/>
            <p:nvPr/>
          </p:nvSpPr>
          <p:spPr>
            <a:xfrm flipH="false" flipV="false" rot="0">
              <a:off x="0" y="0"/>
              <a:ext cx="3239772" cy="890937"/>
            </a:xfrm>
            <a:custGeom>
              <a:avLst/>
              <a:gdLst/>
              <a:ahLst/>
              <a:cxnLst/>
              <a:rect r="r" b="b" t="t" l="l"/>
              <a:pathLst>
                <a:path h="890937" w="3239772">
                  <a:moveTo>
                    <a:pt x="0" y="0"/>
                  </a:moveTo>
                  <a:lnTo>
                    <a:pt x="3239772" y="0"/>
                  </a:lnTo>
                  <a:lnTo>
                    <a:pt x="3239772" y="890937"/>
                  </a:lnTo>
                  <a:lnTo>
                    <a:pt x="0" y="890937"/>
                  </a:lnTo>
                  <a:lnTo>
                    <a:pt x="0" y="0"/>
                  </a:lnTo>
                  <a:close/>
                </a:path>
              </a:pathLst>
            </a:custGeom>
            <a:blipFill>
              <a:blip r:embed="rId2"/>
              <a:stretch>
                <a:fillRect l="0" t="0" r="0" b="0"/>
              </a:stretch>
            </a:blipFill>
          </p:spPr>
        </p:sp>
        <p:sp>
          <p:nvSpPr>
            <p:cNvPr name="TextBox 4" id="4"/>
            <p:cNvSpPr txBox="true"/>
            <p:nvPr/>
          </p:nvSpPr>
          <p:spPr>
            <a:xfrm rot="0">
              <a:off x="429559" y="181309"/>
              <a:ext cx="2465585" cy="382270"/>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ea typeface="DM Sans"/>
                  <a:cs typeface="DM Sans"/>
                  <a:sym typeface="DM Sans"/>
                  <a:hlinkClick r:id="rId3" action="ppaction://hlinksldjump"/>
                </a:rPr>
                <a:t>Back to Agenda</a:t>
              </a:r>
            </a:p>
          </p:txBody>
        </p:sp>
      </p:grpSp>
      <p:sp>
        <p:nvSpPr>
          <p:cNvPr name="TextBox 5" id="5"/>
          <p:cNvSpPr txBox="true"/>
          <p:nvPr/>
        </p:nvSpPr>
        <p:spPr>
          <a:xfrm rot="0">
            <a:off x="0" y="259575"/>
            <a:ext cx="18288000" cy="1057275"/>
          </a:xfrm>
          <a:prstGeom prst="rect">
            <a:avLst/>
          </a:prstGeom>
        </p:spPr>
        <p:txBody>
          <a:bodyPr anchor="t" rtlCol="false" tIns="0" lIns="0" bIns="0" rIns="0">
            <a:spAutoFit/>
          </a:bodyPr>
          <a:lstStyle/>
          <a:p>
            <a:pPr algn="ctr">
              <a:lnSpc>
                <a:spcPts val="8399"/>
              </a:lnSpc>
            </a:pPr>
            <a:r>
              <a:rPr lang="en-US" b="true" sz="6999">
                <a:solidFill>
                  <a:srgbClr val="1F264D"/>
                </a:solidFill>
                <a:latin typeface="DM Sans Bold"/>
                <a:ea typeface="DM Sans Bold"/>
                <a:cs typeface="DM Sans Bold"/>
                <a:sym typeface="DM Sans Bold"/>
              </a:rPr>
              <a:t>Market Research &amp; Feature Table</a:t>
            </a:r>
          </a:p>
        </p:txBody>
      </p:sp>
      <p:graphicFrame>
        <p:nvGraphicFramePr>
          <p:cNvPr name="Table 6" id="6"/>
          <p:cNvGraphicFramePr>
            <a:graphicFrameLocks noGrp="true"/>
          </p:cNvGraphicFramePr>
          <p:nvPr/>
        </p:nvGraphicFramePr>
        <p:xfrm>
          <a:off x="1028700" y="2718497"/>
          <a:ext cx="16230600" cy="6019404"/>
        </p:xfrm>
        <a:graphic>
          <a:graphicData uri="http://schemas.openxmlformats.org/drawingml/2006/table">
            <a:tbl>
              <a:tblPr/>
              <a:tblGrid>
                <a:gridCol w="3873898"/>
                <a:gridCol w="4050250"/>
                <a:gridCol w="4241402"/>
                <a:gridCol w="4065050"/>
              </a:tblGrid>
              <a:tr h="1014670">
                <a:tc>
                  <a:txBody>
                    <a:bodyPr anchor="t" rtlCol="false"/>
                    <a:lstStyle/>
                    <a:p>
                      <a:pPr algn="ctr">
                        <a:lnSpc>
                          <a:spcPts val="3499"/>
                        </a:lnSpc>
                        <a:defRPr/>
                      </a:pPr>
                      <a:endParaRPr lang="en-US" sz="1100"/>
                    </a:p>
                  </a:txBody>
                  <a:tcPr marL="190500" marR="190500" marT="190500" marB="190500" anchor="ctr">
                    <a:lnL cmpd="sng" algn="ctr" cap="flat" w="0">
                      <a:solidFill>
                        <a:srgbClr val="CCCCCC"/>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1F264D"/>
                      </a:solidFill>
                      <a:prstDash val="solid"/>
                      <a:round/>
                      <a:headEnd type="none" w="med" len="med"/>
                      <a:tailEnd type="none" w="med" len="med"/>
                    </a:lnB>
                  </a:tcPr>
                </a:tc>
                <a:tc>
                  <a:txBody>
                    <a:bodyPr anchor="t" rtlCol="false"/>
                    <a:lstStyle/>
                    <a:p>
                      <a:pPr algn="ctr">
                        <a:lnSpc>
                          <a:spcPts val="3220"/>
                        </a:lnSpc>
                        <a:defRPr/>
                      </a:pPr>
                      <a:r>
                        <a:rPr lang="en-US" b="true" sz="2300">
                          <a:solidFill>
                            <a:srgbClr val="000000"/>
                          </a:solidFill>
                          <a:latin typeface="DM Sans Bold"/>
                          <a:ea typeface="DM Sans Bold"/>
                          <a:cs typeface="DM Sans Bold"/>
                          <a:sym typeface="DM Sans Bold"/>
                        </a:rPr>
                        <a:t>DUOLINGO</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8EDF01"/>
                    </a:solidFill>
                  </a:tcPr>
                </a:tc>
                <a:tc>
                  <a:txBody>
                    <a:bodyPr anchor="t" rtlCol="false"/>
                    <a:lstStyle/>
                    <a:p>
                      <a:pPr algn="ctr">
                        <a:lnSpc>
                          <a:spcPts val="3220"/>
                        </a:lnSpc>
                        <a:defRPr/>
                      </a:pPr>
                      <a:r>
                        <a:rPr lang="en-US" b="true" sz="2300">
                          <a:solidFill>
                            <a:srgbClr val="000000"/>
                          </a:solidFill>
                          <a:latin typeface="DM Sans Bold"/>
                          <a:ea typeface="DM Sans Bold"/>
                          <a:cs typeface="DM Sans Bold"/>
                          <a:sym typeface="DM Sans Bold"/>
                        </a:rPr>
                        <a:t>BABBEL</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8EDF01"/>
                    </a:solidFill>
                  </a:tcPr>
                </a:tc>
                <a:tc>
                  <a:txBody>
                    <a:bodyPr anchor="t" rtlCol="false"/>
                    <a:lstStyle/>
                    <a:p>
                      <a:pPr algn="ctr">
                        <a:lnSpc>
                          <a:spcPts val="3220"/>
                        </a:lnSpc>
                        <a:defRPr/>
                      </a:pPr>
                      <a:r>
                        <a:rPr lang="en-US" b="true" sz="2300">
                          <a:solidFill>
                            <a:srgbClr val="000000"/>
                          </a:solidFill>
                          <a:latin typeface="DM Sans Bold"/>
                          <a:ea typeface="DM Sans Bold"/>
                          <a:cs typeface="DM Sans Bold"/>
                          <a:sym typeface="DM Sans Bold"/>
                        </a:rPr>
                        <a:t>ROSETTA STONE</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8EDF01"/>
                    </a:solidFill>
                  </a:tcPr>
                </a:tc>
              </a:tr>
              <a:tr h="1163892">
                <a:tc>
                  <a:txBody>
                    <a:bodyPr anchor="t" rtlCol="false"/>
                    <a:lstStyle/>
                    <a:p>
                      <a:pPr algn="ctr">
                        <a:lnSpc>
                          <a:spcPts val="2940"/>
                        </a:lnSpc>
                        <a:defRPr/>
                      </a:pPr>
                      <a:r>
                        <a:rPr lang="en-US" sz="2100" b="true">
                          <a:solidFill>
                            <a:srgbClr val="1F264D"/>
                          </a:solidFill>
                          <a:latin typeface="DM Sans Bold"/>
                          <a:ea typeface="DM Sans Bold"/>
                          <a:cs typeface="DM Sans Bold"/>
                          <a:sym typeface="DM Sans Bold"/>
                        </a:rPr>
                        <a:t>Specialized Vacation Content </a:t>
                      </a:r>
                      <a:endParaRPr lang="en-US" sz="1100"/>
                    </a:p>
                  </a:txBody>
                  <a:tcPr marL="190500" marR="190500" marT="190500" marB="190500" anchor="ctr">
                    <a:lnL cmpd="sng" algn="ctr" cap="flat" w="0">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0">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29100"/>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No</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Yes</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No</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r>
              <a:tr h="1280281">
                <a:tc>
                  <a:txBody>
                    <a:bodyPr anchor="t" rtlCol="false"/>
                    <a:lstStyle/>
                    <a:p>
                      <a:pPr algn="ctr">
                        <a:lnSpc>
                          <a:spcPts val="2940"/>
                        </a:lnSpc>
                        <a:defRPr/>
                      </a:pPr>
                      <a:r>
                        <a:rPr lang="en-US" sz="2100" b="true">
                          <a:solidFill>
                            <a:srgbClr val="1F264D"/>
                          </a:solidFill>
                          <a:latin typeface="DM Sans Bold"/>
                          <a:ea typeface="DM Sans Bold"/>
                          <a:cs typeface="DM Sans Bold"/>
                          <a:sym typeface="DM Sans Bold"/>
                        </a:rPr>
                        <a:t>Ability to Select Relevant Lessons</a:t>
                      </a:r>
                      <a:endParaRPr lang="en-US" sz="1100"/>
                    </a:p>
                  </a:txBody>
                  <a:tcPr marL="190500" marR="190500" marT="190500" marB="190500" anchor="ctr">
                    <a:lnL cmpd="sng" algn="ctr" cap="flat" w="0">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29100"/>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No</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Yes</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Yes</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r>
              <a:tr h="1280281">
                <a:tc>
                  <a:txBody>
                    <a:bodyPr anchor="t" rtlCol="false"/>
                    <a:lstStyle/>
                    <a:p>
                      <a:pPr algn="ctr">
                        <a:lnSpc>
                          <a:spcPts val="2940"/>
                        </a:lnSpc>
                        <a:defRPr/>
                      </a:pPr>
                      <a:r>
                        <a:rPr lang="en-US" sz="2100" b="true">
                          <a:solidFill>
                            <a:srgbClr val="1F264D"/>
                          </a:solidFill>
                          <a:latin typeface="DM Sans Bold"/>
                          <a:ea typeface="DM Sans Bold"/>
                          <a:cs typeface="DM Sans Bold"/>
                          <a:sym typeface="DM Sans Bold"/>
                        </a:rPr>
                        <a:t>Interactive Conversation Scenarios </a:t>
                      </a:r>
                      <a:endParaRPr lang="en-US" sz="1100"/>
                    </a:p>
                  </a:txBody>
                  <a:tcPr marL="190500" marR="190500" marT="190500" marB="190500" anchor="ctr">
                    <a:lnL cmpd="sng" algn="ctr" cap="flat" w="0">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29100"/>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Yes</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Yes</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Yes</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r>
              <a:tr h="1280281">
                <a:tc>
                  <a:txBody>
                    <a:bodyPr anchor="t" rtlCol="false"/>
                    <a:lstStyle/>
                    <a:p>
                      <a:pPr algn="ctr">
                        <a:lnSpc>
                          <a:spcPts val="2940"/>
                        </a:lnSpc>
                        <a:defRPr/>
                      </a:pPr>
                      <a:r>
                        <a:rPr lang="en-US" sz="2100" b="true">
                          <a:solidFill>
                            <a:srgbClr val="1F264D"/>
                          </a:solidFill>
                          <a:latin typeface="DM Sans Bold"/>
                          <a:ea typeface="DM Sans Bold"/>
                          <a:cs typeface="DM Sans Bold"/>
                          <a:sym typeface="DM Sans Bold"/>
                        </a:rPr>
                        <a:t>Phrase Book / Offline Mode</a:t>
                      </a:r>
                      <a:endParaRPr lang="en-US" sz="1100"/>
                    </a:p>
                  </a:txBody>
                  <a:tcPr marL="190500" marR="190500" marT="190500" marB="190500" anchor="ctr">
                    <a:lnL cmpd="sng" algn="ctr" cap="flat" w="0">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0">
                      <a:solidFill>
                        <a:srgbClr val="1F264D"/>
                      </a:solidFill>
                      <a:prstDash val="solid"/>
                      <a:round/>
                      <a:headEnd type="none" w="med" len="med"/>
                      <a:tailEnd type="none" w="med" len="med"/>
                    </a:lnB>
                    <a:solidFill>
                      <a:srgbClr val="F29100"/>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No</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Yes</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ctr">
                        <a:lnSpc>
                          <a:spcPts val="2800"/>
                        </a:lnSpc>
                        <a:defRPr/>
                      </a:pPr>
                      <a:r>
                        <a:rPr lang="en-US" sz="2000">
                          <a:solidFill>
                            <a:srgbClr val="1F264D"/>
                          </a:solidFill>
                          <a:latin typeface="DM Sans"/>
                          <a:ea typeface="DM Sans"/>
                          <a:cs typeface="DM Sans"/>
                          <a:sym typeface="DM Sans"/>
                        </a:rPr>
                        <a:t>Yes</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r>
            </a:tbl>
          </a:graphicData>
        </a:graphic>
      </p:graphicFrame>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123950" y="2716091"/>
          <a:ext cx="16202025" cy="6677787"/>
        </p:xfrm>
        <a:graphic>
          <a:graphicData uri="http://schemas.openxmlformats.org/drawingml/2006/table">
            <a:tbl>
              <a:tblPr/>
              <a:tblGrid>
                <a:gridCol w="3955376"/>
                <a:gridCol w="3955376"/>
                <a:gridCol w="3955376"/>
                <a:gridCol w="4335897"/>
              </a:tblGrid>
              <a:tr h="964162">
                <a:tc>
                  <a:txBody>
                    <a:bodyPr anchor="t" rtlCol="false"/>
                    <a:lstStyle/>
                    <a:p>
                      <a:pPr algn="ctr">
                        <a:lnSpc>
                          <a:spcPts val="3920"/>
                        </a:lnSpc>
                        <a:defRPr/>
                      </a:pPr>
                      <a:r>
                        <a:rPr lang="en-US" sz="2800" b="true">
                          <a:solidFill>
                            <a:srgbClr val="F4F4F4"/>
                          </a:solidFill>
                          <a:latin typeface="DM Sans Bold"/>
                          <a:ea typeface="DM Sans Bold"/>
                          <a:cs typeface="DM Sans Bold"/>
                          <a:sym typeface="DM Sans Bold"/>
                        </a:rPr>
                        <a:t>User A</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8EDF01"/>
                    </a:solidFill>
                  </a:tcPr>
                </a:tc>
                <a:tc>
                  <a:txBody>
                    <a:bodyPr anchor="t" rtlCol="false"/>
                    <a:lstStyle/>
                    <a:p>
                      <a:pPr algn="ctr">
                        <a:lnSpc>
                          <a:spcPts val="3920"/>
                        </a:lnSpc>
                        <a:defRPr/>
                      </a:pPr>
                      <a:r>
                        <a:rPr lang="en-US" sz="2800" b="true">
                          <a:solidFill>
                            <a:srgbClr val="1F264D"/>
                          </a:solidFill>
                          <a:latin typeface="DM Sans Bold"/>
                          <a:ea typeface="DM Sans Bold"/>
                          <a:cs typeface="DM Sans Bold"/>
                          <a:sym typeface="DM Sans Bold"/>
                        </a:rPr>
                        <a:t>User B</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29100"/>
                    </a:solidFill>
                  </a:tcPr>
                </a:tc>
                <a:tc>
                  <a:txBody>
                    <a:bodyPr anchor="t" rtlCol="false"/>
                    <a:lstStyle/>
                    <a:p>
                      <a:pPr algn="ctr">
                        <a:lnSpc>
                          <a:spcPts val="3920"/>
                        </a:lnSpc>
                        <a:defRPr/>
                      </a:pPr>
                      <a:r>
                        <a:rPr lang="en-US" sz="2800" b="true">
                          <a:solidFill>
                            <a:srgbClr val="F4F4F4"/>
                          </a:solidFill>
                          <a:latin typeface="DM Sans Bold"/>
                          <a:ea typeface="DM Sans Bold"/>
                          <a:cs typeface="DM Sans Bold"/>
                          <a:sym typeface="DM Sans Bold"/>
                        </a:rPr>
                        <a:t>User C</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8EDF01"/>
                    </a:solidFill>
                  </a:tcPr>
                </a:tc>
                <a:tc>
                  <a:txBody>
                    <a:bodyPr anchor="t" rtlCol="false"/>
                    <a:lstStyle/>
                    <a:p>
                      <a:pPr algn="ctr">
                        <a:lnSpc>
                          <a:spcPts val="3920"/>
                        </a:lnSpc>
                        <a:defRPr/>
                      </a:pPr>
                      <a:r>
                        <a:rPr lang="en-US" sz="2800" b="true">
                          <a:solidFill>
                            <a:srgbClr val="1F264D"/>
                          </a:solidFill>
                          <a:latin typeface="DM Sans Bold"/>
                          <a:ea typeface="DM Sans Bold"/>
                          <a:cs typeface="DM Sans Bold"/>
                          <a:sym typeface="DM Sans Bold"/>
                        </a:rPr>
                        <a:t>User D</a:t>
                      </a:r>
                      <a:endParaRPr lang="en-US" sz="1100"/>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29100"/>
                    </a:solidFill>
                  </a:tcPr>
                </a:tc>
              </a:tr>
              <a:tr h="5713625">
                <a:tc>
                  <a:txBody>
                    <a:bodyPr anchor="t" rtlCol="false"/>
                    <a:lstStyle/>
                    <a:p>
                      <a:pPr algn="l" marL="431802" indent="-215901" lvl="1">
                        <a:lnSpc>
                          <a:spcPts val="2800"/>
                        </a:lnSpc>
                        <a:buFont typeface="Arial"/>
                        <a:buChar char="•"/>
                        <a:defRPr/>
                      </a:pPr>
                      <a:r>
                        <a:rPr lang="en-US" sz="2000">
                          <a:solidFill>
                            <a:srgbClr val="1F264D"/>
                          </a:solidFill>
                          <a:latin typeface="DM Sans"/>
                          <a:ea typeface="DM Sans"/>
                          <a:cs typeface="DM Sans"/>
                          <a:sym typeface="DM Sans"/>
                        </a:rPr>
                        <a:t>She uses a mixture of Google, YouTube and Tiktok</a:t>
                      </a:r>
                      <a:endParaRPr lang="en-US" sz="1100"/>
                    </a:p>
                    <a:p>
                      <a:pPr algn="l" marL="431802" indent="-215901" lvl="1">
                        <a:lnSpc>
                          <a:spcPts val="2800"/>
                        </a:lnSpc>
                        <a:buFont typeface="Arial"/>
                        <a:buChar char="•"/>
                      </a:pPr>
                      <a:r>
                        <a:rPr lang="en-US" sz="2000">
                          <a:solidFill>
                            <a:srgbClr val="1F264D"/>
                          </a:solidFill>
                          <a:latin typeface="DM Sans"/>
                          <a:ea typeface="DM Sans"/>
                          <a:cs typeface="DM Sans"/>
                          <a:sym typeface="DM Sans"/>
                        </a:rPr>
                        <a:t>She would feel confident asking the question, however her being unable to understand their answer would deter her from asking.</a:t>
                      </a:r>
                    </a:p>
                    <a:p>
                      <a:pPr algn="l" marL="431802" indent="-215901" lvl="1">
                        <a:lnSpc>
                          <a:spcPts val="2800"/>
                        </a:lnSpc>
                        <a:buFont typeface="Arial"/>
                        <a:buChar char="•"/>
                      </a:pPr>
                      <a:r>
                        <a:rPr lang="en-US" b="true" sz="2000">
                          <a:solidFill>
                            <a:srgbClr val="1F264D"/>
                          </a:solidFill>
                          <a:latin typeface="DM Sans Bold"/>
                          <a:ea typeface="DM Sans Bold"/>
                          <a:cs typeface="DM Sans Bold"/>
                          <a:sym typeface="DM Sans Bold"/>
                        </a:rPr>
                        <a:t>Depending on the price, yes! </a:t>
                      </a: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l" marL="431802" indent="-215901" lvl="1">
                        <a:lnSpc>
                          <a:spcPts val="2800"/>
                        </a:lnSpc>
                        <a:buFont typeface="Arial"/>
                        <a:buChar char="•"/>
                        <a:defRPr/>
                      </a:pPr>
                      <a:r>
                        <a:rPr lang="en-US" sz="2000">
                          <a:solidFill>
                            <a:srgbClr val="1F264D"/>
                          </a:solidFill>
                          <a:latin typeface="DM Sans"/>
                          <a:ea typeface="DM Sans"/>
                          <a:cs typeface="DM Sans"/>
                          <a:sym typeface="DM Sans"/>
                        </a:rPr>
                        <a:t>Currently uses travel blogs, books and Instagram accounts</a:t>
                      </a:r>
                      <a:endParaRPr lang="en-US" sz="1100"/>
                    </a:p>
                    <a:p>
                      <a:pPr algn="l" marL="431802" indent="-215901" lvl="1">
                        <a:lnSpc>
                          <a:spcPts val="2800"/>
                        </a:lnSpc>
                        <a:buFont typeface="Arial"/>
                        <a:buChar char="•"/>
                      </a:pPr>
                      <a:r>
                        <a:rPr lang="en-US" sz="2000">
                          <a:solidFill>
                            <a:srgbClr val="1F264D"/>
                          </a:solidFill>
                          <a:latin typeface="DM Sans"/>
                          <a:ea typeface="DM Sans"/>
                          <a:cs typeface="DM Sans"/>
                          <a:sym typeface="DM Sans"/>
                        </a:rPr>
                        <a:t>He is not aiming to have full fledge conversations but he does want to show respect to the country</a:t>
                      </a:r>
                    </a:p>
                    <a:p>
                      <a:pPr algn="l" marL="431802" indent="-215901" lvl="1">
                        <a:lnSpc>
                          <a:spcPts val="2800"/>
                        </a:lnSpc>
                        <a:buFont typeface="Arial"/>
                        <a:buChar char="•"/>
                      </a:pPr>
                      <a:r>
                        <a:rPr lang="en-US" sz="2000">
                          <a:solidFill>
                            <a:srgbClr val="1F264D"/>
                          </a:solidFill>
                          <a:latin typeface="DM Sans"/>
                          <a:ea typeface="DM Sans"/>
                          <a:cs typeface="DM Sans"/>
                          <a:sym typeface="DM Sans"/>
                        </a:rPr>
                        <a:t>He is not confident speaking or listening in his new language</a:t>
                      </a:r>
                    </a:p>
                    <a:p>
                      <a:pPr algn="l" marL="431802" indent="-215901" lvl="1">
                        <a:lnSpc>
                          <a:spcPts val="2800"/>
                        </a:lnSpc>
                        <a:buFont typeface="Arial"/>
                        <a:buChar char="•"/>
                      </a:pPr>
                      <a:r>
                        <a:rPr lang="en-US" b="true" sz="2000">
                          <a:solidFill>
                            <a:srgbClr val="1F264D"/>
                          </a:solidFill>
                          <a:latin typeface="DM Sans Bold"/>
                          <a:ea typeface="DM Sans Bold"/>
                          <a:cs typeface="DM Sans Bold"/>
                          <a:sym typeface="DM Sans Bold"/>
                        </a:rPr>
                        <a:t>Depending on the price and content, he may be willing to pay</a:t>
                      </a:r>
                      <a:r>
                        <a:rPr lang="en-US" sz="2000">
                          <a:solidFill>
                            <a:srgbClr val="1F264D"/>
                          </a:solidFill>
                          <a:latin typeface="DM Sans"/>
                          <a:ea typeface="DM Sans"/>
                          <a:cs typeface="DM Sans"/>
                          <a:sym typeface="DM Sans"/>
                        </a:rPr>
                        <a:t>.</a:t>
                      </a: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l" marL="431802" indent="-215901" lvl="1">
                        <a:lnSpc>
                          <a:spcPts val="2800"/>
                        </a:lnSpc>
                        <a:buFont typeface="Arial"/>
                        <a:buChar char="•"/>
                        <a:defRPr/>
                      </a:pPr>
                      <a:r>
                        <a:rPr lang="en-US" sz="2000">
                          <a:solidFill>
                            <a:srgbClr val="1F264D"/>
                          </a:solidFill>
                          <a:latin typeface="DM Sans"/>
                          <a:ea typeface="DM Sans"/>
                          <a:cs typeface="DM Sans"/>
                          <a:sym typeface="DM Sans"/>
                        </a:rPr>
                        <a:t>She supplements Duolingo with phrase books and will look at travel blogs for key phrases.</a:t>
                      </a:r>
                      <a:endParaRPr lang="en-US" sz="1100"/>
                    </a:p>
                    <a:p>
                      <a:pPr algn="l" marL="431802" indent="-215901" lvl="1">
                        <a:lnSpc>
                          <a:spcPts val="2800"/>
                        </a:lnSpc>
                        <a:buFont typeface="Arial"/>
                        <a:buChar char="•"/>
                      </a:pPr>
                      <a:r>
                        <a:rPr lang="en-US" sz="2000">
                          <a:solidFill>
                            <a:srgbClr val="1F264D"/>
                          </a:solidFill>
                          <a:latin typeface="DM Sans"/>
                          <a:ea typeface="DM Sans"/>
                          <a:cs typeface="DM Sans"/>
                          <a:sym typeface="DM Sans"/>
                        </a:rPr>
                        <a:t>She is able to ask questions but not confident - for their answers she will use physical clues (pointing)</a:t>
                      </a:r>
                    </a:p>
                    <a:p>
                      <a:pPr algn="l" marL="431802" indent="-215901" lvl="1">
                        <a:lnSpc>
                          <a:spcPts val="2800"/>
                        </a:lnSpc>
                        <a:buFont typeface="Arial"/>
                        <a:buChar char="•"/>
                      </a:pPr>
                      <a:r>
                        <a:rPr lang="en-US" b="true" sz="2000">
                          <a:solidFill>
                            <a:srgbClr val="1F264D"/>
                          </a:solidFill>
                          <a:latin typeface="DM Sans Bold"/>
                          <a:ea typeface="DM Sans Bold"/>
                          <a:cs typeface="DM Sans Bold"/>
                          <a:sym typeface="DM Sans Bold"/>
                        </a:rPr>
                        <a:t>She is willing to pay and has paid for other apps in the past</a:t>
                      </a: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c>
                  <a:txBody>
                    <a:bodyPr anchor="t" rtlCol="false"/>
                    <a:lstStyle/>
                    <a:p>
                      <a:pPr algn="l" marL="431802" indent="-215901" lvl="1">
                        <a:lnSpc>
                          <a:spcPts val="2800"/>
                        </a:lnSpc>
                        <a:buFont typeface="Arial"/>
                        <a:buChar char="•"/>
                        <a:defRPr/>
                      </a:pPr>
                      <a:r>
                        <a:rPr lang="en-US" sz="2000">
                          <a:solidFill>
                            <a:srgbClr val="1F264D"/>
                          </a:solidFill>
                          <a:latin typeface="DM Sans"/>
                          <a:ea typeface="DM Sans"/>
                          <a:cs typeface="DM Sans"/>
                          <a:sym typeface="DM Sans"/>
                        </a:rPr>
                        <a:t>For specific phrases, she will use Google Translate. If she wants to do something basic she will try Duolingo - but it is not helpful with the trip around the corner</a:t>
                      </a:r>
                      <a:endParaRPr lang="en-US" sz="1100"/>
                    </a:p>
                    <a:p>
                      <a:pPr algn="l" marL="431802" indent="-215901" lvl="1">
                        <a:lnSpc>
                          <a:spcPts val="2800"/>
                        </a:lnSpc>
                        <a:buFont typeface="Arial"/>
                        <a:buChar char="•"/>
                      </a:pPr>
                      <a:r>
                        <a:rPr lang="en-US" sz="2000">
                          <a:solidFill>
                            <a:srgbClr val="1F264D"/>
                          </a:solidFill>
                          <a:latin typeface="DM Sans"/>
                          <a:ea typeface="DM Sans"/>
                          <a:cs typeface="DM Sans"/>
                          <a:sym typeface="DM Sans"/>
                        </a:rPr>
                        <a:t>When conversing, she does not feel confident when she has the proper preparation - she would rather be uncomfortable than ignorant</a:t>
                      </a:r>
                    </a:p>
                    <a:p>
                      <a:pPr algn="l" marL="431802" indent="-215901" lvl="1">
                        <a:lnSpc>
                          <a:spcPts val="2800"/>
                        </a:lnSpc>
                        <a:buFont typeface="Arial"/>
                        <a:buChar char="•"/>
                      </a:pPr>
                      <a:r>
                        <a:rPr lang="en-US" b="true" sz="2000">
                          <a:solidFill>
                            <a:srgbClr val="1F264D"/>
                          </a:solidFill>
                          <a:latin typeface="DM Sans Bold"/>
                          <a:ea typeface="DM Sans Bold"/>
                          <a:cs typeface="DM Sans Bold"/>
                          <a:sym typeface="DM Sans Bold"/>
                        </a:rPr>
                        <a:t>She already pays and would not want to pay extra - she needs to travel more to pay for the additional pieces.</a:t>
                      </a:r>
                    </a:p>
                  </a:txBody>
                  <a:tcPr marL="190500" marR="190500" marT="190500" marB="190500" anchor="ctr">
                    <a:lnL cmpd="sng" algn="ctr" cap="flat" w="9525">
                      <a:solidFill>
                        <a:srgbClr val="1F264D"/>
                      </a:solidFill>
                      <a:prstDash val="solid"/>
                      <a:round/>
                      <a:headEnd type="none" w="med" len="med"/>
                      <a:tailEnd type="none" w="med" len="med"/>
                    </a:lnL>
                    <a:lnR cmpd="sng" algn="ctr" cap="flat" w="9525">
                      <a:solidFill>
                        <a:srgbClr val="1F264D"/>
                      </a:solidFill>
                      <a:prstDash val="solid"/>
                      <a:round/>
                      <a:headEnd type="none" w="med" len="med"/>
                      <a:tailEnd type="none" w="med" len="med"/>
                    </a:lnR>
                    <a:lnT cmpd="sng" algn="ctr" cap="flat" w="9525">
                      <a:solidFill>
                        <a:srgbClr val="1F264D"/>
                      </a:solidFill>
                      <a:prstDash val="solid"/>
                      <a:round/>
                      <a:headEnd type="none" w="med" len="med"/>
                      <a:tailEnd type="none" w="med" len="med"/>
                    </a:lnT>
                    <a:lnB cmpd="sng" algn="ctr" cap="flat" w="9525">
                      <a:solidFill>
                        <a:srgbClr val="1F264D"/>
                      </a:solidFill>
                      <a:prstDash val="solid"/>
                      <a:round/>
                      <a:headEnd type="none" w="med" len="med"/>
                      <a:tailEnd type="none" w="med" len="med"/>
                    </a:lnB>
                    <a:solidFill>
                      <a:srgbClr val="F4F4F4"/>
                    </a:solidFill>
                  </a:tcPr>
                </a:tc>
              </a:tr>
            </a:tbl>
          </a:graphicData>
        </a:graphic>
      </p:graphicFrame>
      <p:sp>
        <p:nvSpPr>
          <p:cNvPr name="TextBox 3" id="3"/>
          <p:cNvSpPr txBox="true"/>
          <p:nvPr/>
        </p:nvSpPr>
        <p:spPr>
          <a:xfrm rot="0">
            <a:off x="6502098" y="1210309"/>
            <a:ext cx="962601" cy="847725"/>
          </a:xfrm>
          <a:prstGeom prst="rect">
            <a:avLst/>
          </a:prstGeom>
        </p:spPr>
        <p:txBody>
          <a:bodyPr anchor="t" rtlCol="false" tIns="0" lIns="0" bIns="0" rIns="0">
            <a:spAutoFit/>
          </a:bodyPr>
          <a:lstStyle/>
          <a:p>
            <a:pPr algn="ctr">
              <a:lnSpc>
                <a:spcPts val="6720"/>
              </a:lnSpc>
            </a:pPr>
            <a:r>
              <a:rPr lang="en-US" b="true" sz="5600">
                <a:solidFill>
                  <a:srgbClr val="F4F4F4"/>
                </a:solidFill>
                <a:latin typeface="DM Sans Bold"/>
                <a:ea typeface="DM Sans Bold"/>
                <a:cs typeface="DM Sans Bold"/>
                <a:sym typeface="DM Sans Bold"/>
              </a:rPr>
              <a:t>W</a:t>
            </a:r>
          </a:p>
        </p:txBody>
      </p:sp>
      <p:grpSp>
        <p:nvGrpSpPr>
          <p:cNvPr name="Group 4" id="4"/>
          <p:cNvGrpSpPr/>
          <p:nvPr/>
        </p:nvGrpSpPr>
        <p:grpSpPr>
          <a:xfrm rot="0">
            <a:off x="7929085" y="9498653"/>
            <a:ext cx="2429829" cy="668203"/>
            <a:chOff x="0" y="0"/>
            <a:chExt cx="3239772" cy="890937"/>
          </a:xfrm>
        </p:grpSpPr>
        <p:sp>
          <p:nvSpPr>
            <p:cNvPr name="Freeform 5" id="5"/>
            <p:cNvSpPr/>
            <p:nvPr/>
          </p:nvSpPr>
          <p:spPr>
            <a:xfrm flipH="false" flipV="false" rot="0">
              <a:off x="0" y="0"/>
              <a:ext cx="3239772" cy="890937"/>
            </a:xfrm>
            <a:custGeom>
              <a:avLst/>
              <a:gdLst/>
              <a:ahLst/>
              <a:cxnLst/>
              <a:rect r="r" b="b" t="t" l="l"/>
              <a:pathLst>
                <a:path h="890937" w="3239772">
                  <a:moveTo>
                    <a:pt x="0" y="0"/>
                  </a:moveTo>
                  <a:lnTo>
                    <a:pt x="3239772" y="0"/>
                  </a:lnTo>
                  <a:lnTo>
                    <a:pt x="3239772" y="890937"/>
                  </a:lnTo>
                  <a:lnTo>
                    <a:pt x="0" y="890937"/>
                  </a:lnTo>
                  <a:lnTo>
                    <a:pt x="0" y="0"/>
                  </a:lnTo>
                  <a:close/>
                </a:path>
              </a:pathLst>
            </a:custGeom>
            <a:blipFill>
              <a:blip r:embed="rId2"/>
              <a:stretch>
                <a:fillRect l="0" t="0" r="0" b="0"/>
              </a:stretch>
            </a:blipFill>
          </p:spPr>
        </p:sp>
        <p:sp>
          <p:nvSpPr>
            <p:cNvPr name="TextBox 6" id="6"/>
            <p:cNvSpPr txBox="true"/>
            <p:nvPr/>
          </p:nvSpPr>
          <p:spPr>
            <a:xfrm rot="0">
              <a:off x="429559" y="181309"/>
              <a:ext cx="2465585" cy="382270"/>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ea typeface="DM Sans"/>
                  <a:cs typeface="DM Sans"/>
                  <a:sym typeface="DM Sans"/>
                  <a:hlinkClick r:id="rId3" action="ppaction://hlinksldjump"/>
                </a:rPr>
                <a:t>Back to Agenda</a:t>
              </a:r>
            </a:p>
          </p:txBody>
        </p:sp>
      </p:grpSp>
      <p:grpSp>
        <p:nvGrpSpPr>
          <p:cNvPr name="Group 7" id="7"/>
          <p:cNvGrpSpPr/>
          <p:nvPr/>
        </p:nvGrpSpPr>
        <p:grpSpPr>
          <a:xfrm rot="0">
            <a:off x="0" y="-114632"/>
            <a:ext cx="18288000" cy="2725948"/>
            <a:chOff x="0" y="0"/>
            <a:chExt cx="24384000" cy="3634597"/>
          </a:xfrm>
        </p:grpSpPr>
        <p:sp>
          <p:nvSpPr>
            <p:cNvPr name="TextBox 8" id="8"/>
            <p:cNvSpPr txBox="true"/>
            <p:nvPr/>
          </p:nvSpPr>
          <p:spPr>
            <a:xfrm rot="0">
              <a:off x="0" y="-9525"/>
              <a:ext cx="24384000" cy="1838325"/>
            </a:xfrm>
            <a:prstGeom prst="rect">
              <a:avLst/>
            </a:prstGeom>
          </p:spPr>
          <p:txBody>
            <a:bodyPr anchor="t" rtlCol="false" tIns="0" lIns="0" bIns="0" rIns="0">
              <a:spAutoFit/>
            </a:bodyPr>
            <a:lstStyle/>
            <a:p>
              <a:pPr algn="ctr">
                <a:lnSpc>
                  <a:spcPts val="10800"/>
                </a:lnSpc>
              </a:pPr>
              <a:r>
                <a:rPr lang="en-US" b="true" sz="9000">
                  <a:solidFill>
                    <a:srgbClr val="000000"/>
                  </a:solidFill>
                  <a:latin typeface="DM Sans Bold"/>
                  <a:ea typeface="DM Sans Bold"/>
                  <a:cs typeface="DM Sans Bold"/>
                  <a:sym typeface="DM Sans Bold"/>
                </a:rPr>
                <a:t>User Survey | Key Insights</a:t>
              </a:r>
            </a:p>
          </p:txBody>
        </p:sp>
        <p:sp>
          <p:nvSpPr>
            <p:cNvPr name="TextBox 9" id="9"/>
            <p:cNvSpPr txBox="true"/>
            <p:nvPr/>
          </p:nvSpPr>
          <p:spPr>
            <a:xfrm rot="0">
              <a:off x="0" y="2493714"/>
              <a:ext cx="24384000" cy="1140883"/>
            </a:xfrm>
            <a:prstGeom prst="rect">
              <a:avLst/>
            </a:prstGeom>
          </p:spPr>
          <p:txBody>
            <a:bodyPr anchor="t" rtlCol="false" tIns="0" lIns="0" bIns="0" rIns="0">
              <a:spAutoFit/>
            </a:bodyPr>
            <a:lstStyle/>
            <a:p>
              <a:pPr algn="ctr">
                <a:lnSpc>
                  <a:spcPts val="3500"/>
                </a:lnSpc>
              </a:pPr>
              <a:r>
                <a:rPr lang="en-US" sz="2500">
                  <a:solidFill>
                    <a:srgbClr val="1F264D"/>
                  </a:solidFill>
                  <a:latin typeface="DM Sans"/>
                  <a:ea typeface="DM Sans"/>
                  <a:cs typeface="DM Sans"/>
                  <a:sym typeface="DM Sans"/>
                </a:rPr>
                <a:t>Consistent Theme: Users want enough knowledge to be respectful and get around. As well, they want more true interactive speaking/listening practice </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78C701"/>
        </a:solidFill>
      </p:bgPr>
    </p:bg>
    <p:spTree>
      <p:nvGrpSpPr>
        <p:cNvPr id="1" name=""/>
        <p:cNvGrpSpPr/>
        <p:nvPr/>
      </p:nvGrpSpPr>
      <p:grpSpPr>
        <a:xfrm>
          <a:off x="0" y="0"/>
          <a:ext cx="0" cy="0"/>
          <a:chOff x="0" y="0"/>
          <a:chExt cx="0" cy="0"/>
        </a:xfrm>
      </p:grpSpPr>
      <p:sp>
        <p:nvSpPr>
          <p:cNvPr name="Freeform 2" id="2"/>
          <p:cNvSpPr/>
          <p:nvPr/>
        </p:nvSpPr>
        <p:spPr>
          <a:xfrm flipH="false" flipV="false" rot="0">
            <a:off x="8123263" y="546458"/>
            <a:ext cx="2041475" cy="1566832"/>
          </a:xfrm>
          <a:custGeom>
            <a:avLst/>
            <a:gdLst/>
            <a:ahLst/>
            <a:cxnLst/>
            <a:rect r="r" b="b" t="t" l="l"/>
            <a:pathLst>
              <a:path h="1566832" w="2041475">
                <a:moveTo>
                  <a:pt x="0" y="0"/>
                </a:moveTo>
                <a:lnTo>
                  <a:pt x="2041474" y="0"/>
                </a:lnTo>
                <a:lnTo>
                  <a:pt x="2041474" y="1566832"/>
                </a:lnTo>
                <a:lnTo>
                  <a:pt x="0" y="1566832"/>
                </a:lnTo>
                <a:lnTo>
                  <a:pt x="0" y="0"/>
                </a:lnTo>
                <a:close/>
              </a:path>
            </a:pathLst>
          </a:custGeom>
          <a:blipFill>
            <a:blip r:embed="rId2"/>
            <a:stretch>
              <a:fillRect l="0" t="0" r="0" b="0"/>
            </a:stretch>
          </a:blipFill>
        </p:spPr>
      </p:sp>
      <p:sp>
        <p:nvSpPr>
          <p:cNvPr name="Freeform 3" id="3"/>
          <p:cNvSpPr/>
          <p:nvPr/>
        </p:nvSpPr>
        <p:spPr>
          <a:xfrm flipH="true" flipV="false" rot="0">
            <a:off x="8143089" y="3171649"/>
            <a:ext cx="1868471" cy="1403689"/>
          </a:xfrm>
          <a:custGeom>
            <a:avLst/>
            <a:gdLst/>
            <a:ahLst/>
            <a:cxnLst/>
            <a:rect r="r" b="b" t="t" l="l"/>
            <a:pathLst>
              <a:path h="1403689" w="1868471">
                <a:moveTo>
                  <a:pt x="1868472" y="0"/>
                </a:moveTo>
                <a:lnTo>
                  <a:pt x="0" y="0"/>
                </a:lnTo>
                <a:lnTo>
                  <a:pt x="0" y="1403689"/>
                </a:lnTo>
                <a:lnTo>
                  <a:pt x="1868472" y="1403689"/>
                </a:lnTo>
                <a:lnTo>
                  <a:pt x="1868472" y="0"/>
                </a:lnTo>
                <a:close/>
              </a:path>
            </a:pathLst>
          </a:custGeom>
          <a:blipFill>
            <a:blip r:embed="rId3"/>
            <a:stretch>
              <a:fillRect l="0" t="0" r="0" b="0"/>
            </a:stretch>
          </a:blipFill>
        </p:spPr>
      </p:sp>
      <p:sp>
        <p:nvSpPr>
          <p:cNvPr name="Freeform 4" id="4"/>
          <p:cNvSpPr/>
          <p:nvPr/>
        </p:nvSpPr>
        <p:spPr>
          <a:xfrm flipH="false" flipV="false" rot="0">
            <a:off x="8123263" y="6229350"/>
            <a:ext cx="1463505" cy="1954598"/>
          </a:xfrm>
          <a:custGeom>
            <a:avLst/>
            <a:gdLst/>
            <a:ahLst/>
            <a:cxnLst/>
            <a:rect r="r" b="b" t="t" l="l"/>
            <a:pathLst>
              <a:path h="1954598" w="1463505">
                <a:moveTo>
                  <a:pt x="0" y="0"/>
                </a:moveTo>
                <a:lnTo>
                  <a:pt x="1463505" y="0"/>
                </a:lnTo>
                <a:lnTo>
                  <a:pt x="1463505" y="1954598"/>
                </a:lnTo>
                <a:lnTo>
                  <a:pt x="0" y="1954598"/>
                </a:lnTo>
                <a:lnTo>
                  <a:pt x="0" y="0"/>
                </a:lnTo>
                <a:close/>
              </a:path>
            </a:pathLst>
          </a:custGeom>
          <a:blipFill>
            <a:blip r:embed="rId4"/>
            <a:stretch>
              <a:fillRect l="0" t="0" r="0" b="0"/>
            </a:stretch>
          </a:blipFill>
        </p:spPr>
      </p:sp>
      <p:sp>
        <p:nvSpPr>
          <p:cNvPr name="TextBox 5" id="5"/>
          <p:cNvSpPr txBox="true"/>
          <p:nvPr/>
        </p:nvSpPr>
        <p:spPr>
          <a:xfrm rot="0">
            <a:off x="1028700" y="4086225"/>
            <a:ext cx="5846169" cy="2114550"/>
          </a:xfrm>
          <a:prstGeom prst="rect">
            <a:avLst/>
          </a:prstGeom>
        </p:spPr>
        <p:txBody>
          <a:bodyPr anchor="t" rtlCol="false" tIns="0" lIns="0" bIns="0" rIns="0">
            <a:spAutoFit/>
          </a:bodyPr>
          <a:lstStyle/>
          <a:p>
            <a:pPr algn="l">
              <a:lnSpc>
                <a:spcPts val="8399"/>
              </a:lnSpc>
            </a:pPr>
            <a:r>
              <a:rPr lang="en-US" sz="6999" b="true">
                <a:solidFill>
                  <a:srgbClr val="F4F4F4"/>
                </a:solidFill>
                <a:latin typeface="DM Sans Bold"/>
                <a:ea typeface="DM Sans Bold"/>
                <a:cs typeface="DM Sans Bold"/>
                <a:sym typeface="DM Sans Bold"/>
              </a:rPr>
              <a:t>Go to Market Strategy </a:t>
            </a:r>
          </a:p>
        </p:txBody>
      </p:sp>
      <p:grpSp>
        <p:nvGrpSpPr>
          <p:cNvPr name="Group 6" id="6"/>
          <p:cNvGrpSpPr/>
          <p:nvPr/>
        </p:nvGrpSpPr>
        <p:grpSpPr>
          <a:xfrm rot="0">
            <a:off x="10841138" y="546458"/>
            <a:ext cx="6514303" cy="1363345"/>
            <a:chOff x="0" y="0"/>
            <a:chExt cx="8685737" cy="1817793"/>
          </a:xfrm>
        </p:grpSpPr>
        <p:sp>
          <p:nvSpPr>
            <p:cNvPr name="TextBox 7" id="7"/>
            <p:cNvSpPr txBox="true"/>
            <p:nvPr/>
          </p:nvSpPr>
          <p:spPr>
            <a:xfrm rot="0">
              <a:off x="0" y="0"/>
              <a:ext cx="8685737"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Duolingo Free</a:t>
              </a:r>
            </a:p>
          </p:txBody>
        </p:sp>
        <p:sp>
          <p:nvSpPr>
            <p:cNvPr name="TextBox 8" id="8"/>
            <p:cNvSpPr txBox="true"/>
            <p:nvPr/>
          </p:nvSpPr>
          <p:spPr>
            <a:xfrm rot="0">
              <a:off x="0" y="803275"/>
              <a:ext cx="8685737" cy="1014518"/>
            </a:xfrm>
            <a:prstGeom prst="rect">
              <a:avLst/>
            </a:prstGeom>
          </p:spPr>
          <p:txBody>
            <a:bodyPr anchor="t" rtlCol="false" tIns="0" lIns="0" bIns="0" rIns="0">
              <a:spAutoFit/>
            </a:bodyPr>
            <a:lstStyle/>
            <a:p>
              <a:pPr algn="l">
                <a:lnSpc>
                  <a:spcPts val="3080"/>
                </a:lnSpc>
              </a:pPr>
              <a:r>
                <a:rPr lang="en-US" sz="2200">
                  <a:solidFill>
                    <a:srgbClr val="F4F4F4"/>
                  </a:solidFill>
                  <a:latin typeface="DM Sans"/>
                  <a:ea typeface="DM Sans"/>
                  <a:cs typeface="DM Sans"/>
                  <a:sym typeface="DM Sans"/>
                </a:rPr>
                <a:t>Free users would have access to three lessons before being prompted to upgrade.</a:t>
              </a:r>
            </a:p>
          </p:txBody>
        </p:sp>
      </p:grpSp>
      <p:grpSp>
        <p:nvGrpSpPr>
          <p:cNvPr name="Group 9" id="9"/>
          <p:cNvGrpSpPr/>
          <p:nvPr/>
        </p:nvGrpSpPr>
        <p:grpSpPr>
          <a:xfrm rot="0">
            <a:off x="10632833" y="2801296"/>
            <a:ext cx="6514303" cy="2144395"/>
            <a:chOff x="0" y="0"/>
            <a:chExt cx="8685737" cy="2859193"/>
          </a:xfrm>
        </p:grpSpPr>
        <p:sp>
          <p:nvSpPr>
            <p:cNvPr name="TextBox 10" id="10"/>
            <p:cNvSpPr txBox="true"/>
            <p:nvPr/>
          </p:nvSpPr>
          <p:spPr>
            <a:xfrm rot="0">
              <a:off x="0" y="0"/>
              <a:ext cx="8685737"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Duolingo Plus</a:t>
              </a:r>
            </a:p>
          </p:txBody>
        </p:sp>
        <p:sp>
          <p:nvSpPr>
            <p:cNvPr name="TextBox 11" id="11"/>
            <p:cNvSpPr txBox="true"/>
            <p:nvPr/>
          </p:nvSpPr>
          <p:spPr>
            <a:xfrm rot="0">
              <a:off x="0" y="803275"/>
              <a:ext cx="8685737" cy="2055918"/>
            </a:xfrm>
            <a:prstGeom prst="rect">
              <a:avLst/>
            </a:prstGeom>
          </p:spPr>
          <p:txBody>
            <a:bodyPr anchor="t" rtlCol="false" tIns="0" lIns="0" bIns="0" rIns="0">
              <a:spAutoFit/>
            </a:bodyPr>
            <a:lstStyle/>
            <a:p>
              <a:pPr algn="l">
                <a:lnSpc>
                  <a:spcPts val="3080"/>
                </a:lnSpc>
              </a:pPr>
              <a:r>
                <a:rPr lang="en-US" sz="2200">
                  <a:solidFill>
                    <a:srgbClr val="F4F4F4"/>
                  </a:solidFill>
                  <a:latin typeface="DM Sans"/>
                  <a:ea typeface="DM Sans"/>
                  <a:cs typeface="DM Sans"/>
                  <a:sym typeface="DM Sans"/>
                </a:rPr>
                <a:t>Plus users would enjoy pre-scripted travel interactions, similar to podcast episodes, covering scenarios like ordering at a restaurant, asking for directions, or checking into a hotel.</a:t>
              </a:r>
            </a:p>
          </p:txBody>
        </p:sp>
      </p:grpSp>
      <p:grpSp>
        <p:nvGrpSpPr>
          <p:cNvPr name="Group 12" id="12"/>
          <p:cNvGrpSpPr/>
          <p:nvPr/>
        </p:nvGrpSpPr>
        <p:grpSpPr>
          <a:xfrm rot="0">
            <a:off x="10632833" y="5551805"/>
            <a:ext cx="6514303" cy="3706495"/>
            <a:chOff x="0" y="0"/>
            <a:chExt cx="8685737" cy="4941993"/>
          </a:xfrm>
        </p:grpSpPr>
        <p:sp>
          <p:nvSpPr>
            <p:cNvPr name="TextBox 13" id="13"/>
            <p:cNvSpPr txBox="true"/>
            <p:nvPr/>
          </p:nvSpPr>
          <p:spPr>
            <a:xfrm rot="0">
              <a:off x="0" y="0"/>
              <a:ext cx="8685737"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Duolingo Max</a:t>
              </a:r>
            </a:p>
          </p:txBody>
        </p:sp>
        <p:sp>
          <p:nvSpPr>
            <p:cNvPr name="TextBox 14" id="14"/>
            <p:cNvSpPr txBox="true"/>
            <p:nvPr/>
          </p:nvSpPr>
          <p:spPr>
            <a:xfrm rot="0">
              <a:off x="0" y="803275"/>
              <a:ext cx="8685737" cy="4138718"/>
            </a:xfrm>
            <a:prstGeom prst="rect">
              <a:avLst/>
            </a:prstGeom>
          </p:spPr>
          <p:txBody>
            <a:bodyPr anchor="t" rtlCol="false" tIns="0" lIns="0" bIns="0" rIns="0">
              <a:spAutoFit/>
            </a:bodyPr>
            <a:lstStyle/>
            <a:p>
              <a:pPr algn="l">
                <a:lnSpc>
                  <a:spcPts val="3080"/>
                </a:lnSpc>
              </a:pPr>
              <a:r>
                <a:rPr lang="en-US" sz="2200">
                  <a:solidFill>
                    <a:srgbClr val="F4F4F4"/>
                  </a:solidFill>
                  <a:latin typeface="DM Sans"/>
                  <a:ea typeface="DM Sans"/>
                  <a:cs typeface="DM Sans"/>
                  <a:sym typeface="DM Sans"/>
                </a:rPr>
                <a:t>Max users would experience more immersive Ai simulations. For instance, they might be tasked with buying a train ticket, provided with their destination, and then walk through the steps of purchasing tickets. This interactive experience would help build confidence for when they encounter similar situations during their actual travels.</a:t>
              </a:r>
            </a:p>
          </p:txBody>
        </p:sp>
      </p:grpSp>
      <p:grpSp>
        <p:nvGrpSpPr>
          <p:cNvPr name="Group 15" id="15"/>
          <p:cNvGrpSpPr/>
          <p:nvPr/>
        </p:nvGrpSpPr>
        <p:grpSpPr>
          <a:xfrm rot="0">
            <a:off x="1028700" y="7999527"/>
            <a:ext cx="2429829" cy="668203"/>
            <a:chOff x="0" y="0"/>
            <a:chExt cx="3239772" cy="890937"/>
          </a:xfrm>
        </p:grpSpPr>
        <p:sp>
          <p:nvSpPr>
            <p:cNvPr name="Freeform 16" id="16"/>
            <p:cNvSpPr/>
            <p:nvPr/>
          </p:nvSpPr>
          <p:spPr>
            <a:xfrm flipH="false" flipV="false" rot="0">
              <a:off x="0" y="0"/>
              <a:ext cx="3239772" cy="890937"/>
            </a:xfrm>
            <a:custGeom>
              <a:avLst/>
              <a:gdLst/>
              <a:ahLst/>
              <a:cxnLst/>
              <a:rect r="r" b="b" t="t" l="l"/>
              <a:pathLst>
                <a:path h="890937" w="3239772">
                  <a:moveTo>
                    <a:pt x="0" y="0"/>
                  </a:moveTo>
                  <a:lnTo>
                    <a:pt x="3239772" y="0"/>
                  </a:lnTo>
                  <a:lnTo>
                    <a:pt x="3239772" y="890937"/>
                  </a:lnTo>
                  <a:lnTo>
                    <a:pt x="0" y="890937"/>
                  </a:lnTo>
                  <a:lnTo>
                    <a:pt x="0" y="0"/>
                  </a:lnTo>
                  <a:close/>
                </a:path>
              </a:pathLst>
            </a:custGeom>
            <a:blipFill>
              <a:blip r:embed="rId5"/>
              <a:stretch>
                <a:fillRect l="0" t="0" r="0" b="0"/>
              </a:stretch>
            </a:blipFill>
          </p:spPr>
        </p:sp>
        <p:sp>
          <p:nvSpPr>
            <p:cNvPr name="TextBox 17" id="17"/>
            <p:cNvSpPr txBox="true"/>
            <p:nvPr/>
          </p:nvSpPr>
          <p:spPr>
            <a:xfrm rot="0">
              <a:off x="429559" y="181309"/>
              <a:ext cx="2465585" cy="382270"/>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ea typeface="DM Sans"/>
                  <a:cs typeface="DM Sans"/>
                  <a:sym typeface="DM Sans"/>
                  <a:hlinkClick r:id="rId6" action="ppaction://hlinksldjump"/>
                </a:rPr>
                <a:t>Back to Agenda</a:t>
              </a:r>
            </a:p>
          </p:txBody>
        </p:sp>
      </p:grpSp>
      <p:grpSp>
        <p:nvGrpSpPr>
          <p:cNvPr name="Group 18" id="18"/>
          <p:cNvGrpSpPr/>
          <p:nvPr/>
        </p:nvGrpSpPr>
        <p:grpSpPr>
          <a:xfrm rot="0">
            <a:off x="1028700" y="1028700"/>
            <a:ext cx="3033014" cy="988039"/>
            <a:chOff x="0" y="0"/>
            <a:chExt cx="4044019" cy="1317386"/>
          </a:xfrm>
        </p:grpSpPr>
        <p:sp>
          <p:nvSpPr>
            <p:cNvPr name="Freeform 19" id="19"/>
            <p:cNvSpPr/>
            <p:nvPr/>
          </p:nvSpPr>
          <p:spPr>
            <a:xfrm flipH="false" flipV="false" rot="0">
              <a:off x="949708" y="0"/>
              <a:ext cx="2144602" cy="678474"/>
            </a:xfrm>
            <a:custGeom>
              <a:avLst/>
              <a:gdLst/>
              <a:ahLst/>
              <a:cxnLst/>
              <a:rect r="r" b="b" t="t" l="l"/>
              <a:pathLst>
                <a:path h="678474" w="2144602">
                  <a:moveTo>
                    <a:pt x="0" y="0"/>
                  </a:moveTo>
                  <a:lnTo>
                    <a:pt x="2144602" y="0"/>
                  </a:lnTo>
                  <a:lnTo>
                    <a:pt x="2144602" y="678474"/>
                  </a:lnTo>
                  <a:lnTo>
                    <a:pt x="0" y="678474"/>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0" id="20"/>
            <p:cNvSpPr txBox="true"/>
            <p:nvPr/>
          </p:nvSpPr>
          <p:spPr>
            <a:xfrm rot="0">
              <a:off x="0" y="899173"/>
              <a:ext cx="4044019" cy="418213"/>
            </a:xfrm>
            <a:prstGeom prst="rect">
              <a:avLst/>
            </a:prstGeom>
          </p:spPr>
          <p:txBody>
            <a:bodyPr anchor="t" rtlCol="false" tIns="0" lIns="0" bIns="0" rIns="0">
              <a:spAutoFit/>
            </a:bodyPr>
            <a:lstStyle/>
            <a:p>
              <a:pPr algn="ctr">
                <a:lnSpc>
                  <a:spcPts val="2661"/>
                </a:lnSpc>
                <a:spcBef>
                  <a:spcPct val="0"/>
                </a:spcBef>
              </a:pPr>
              <a:r>
                <a:rPr lang="en-US" sz="1901">
                  <a:solidFill>
                    <a:srgbClr val="F4F4F4"/>
                  </a:solidFill>
                  <a:latin typeface="DM Sans"/>
                  <a:ea typeface="DM Sans"/>
                  <a:cs typeface="DM Sans"/>
                  <a:sym typeface="DM Sans"/>
                </a:rPr>
                <a:t>Duolingo</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0" y="9258300"/>
            <a:ext cx="18288000" cy="1028700"/>
          </a:xfrm>
          <a:prstGeom prst="rect">
            <a:avLst/>
          </a:prstGeom>
          <a:solidFill>
            <a:srgbClr val="78C701"/>
          </a:solidFill>
        </p:spPr>
      </p:sp>
      <p:grpSp>
        <p:nvGrpSpPr>
          <p:cNvPr name="Group 3" id="3"/>
          <p:cNvGrpSpPr/>
          <p:nvPr/>
        </p:nvGrpSpPr>
        <p:grpSpPr>
          <a:xfrm rot="0">
            <a:off x="1028700" y="2354688"/>
            <a:ext cx="7183842" cy="3055096"/>
            <a:chOff x="0" y="0"/>
            <a:chExt cx="9578456" cy="4073462"/>
          </a:xfrm>
        </p:grpSpPr>
        <p:sp>
          <p:nvSpPr>
            <p:cNvPr name="TextBox 4" id="4"/>
            <p:cNvSpPr txBox="true"/>
            <p:nvPr/>
          </p:nvSpPr>
          <p:spPr>
            <a:xfrm rot="0">
              <a:off x="0" y="0"/>
              <a:ext cx="9578456" cy="2819400"/>
            </a:xfrm>
            <a:prstGeom prst="rect">
              <a:avLst/>
            </a:prstGeom>
          </p:spPr>
          <p:txBody>
            <a:bodyPr anchor="t" rtlCol="false" tIns="0" lIns="0" bIns="0" rIns="0">
              <a:spAutoFit/>
            </a:bodyPr>
            <a:lstStyle/>
            <a:p>
              <a:pPr algn="l">
                <a:lnSpc>
                  <a:spcPts val="8399"/>
                </a:lnSpc>
              </a:pPr>
              <a:r>
                <a:rPr lang="en-US" sz="6999" b="true">
                  <a:solidFill>
                    <a:srgbClr val="1F264D"/>
                  </a:solidFill>
                  <a:latin typeface="DM Sans Bold"/>
                  <a:ea typeface="DM Sans Bold"/>
                  <a:cs typeface="DM Sans Bold"/>
                  <a:sym typeface="DM Sans Bold"/>
                </a:rPr>
                <a:t>Iteration &amp; Feedback Loop</a:t>
              </a:r>
            </a:p>
          </p:txBody>
        </p:sp>
        <p:sp>
          <p:nvSpPr>
            <p:cNvPr name="TextBox 5" id="5"/>
            <p:cNvSpPr txBox="true"/>
            <p:nvPr/>
          </p:nvSpPr>
          <p:spPr>
            <a:xfrm rot="0">
              <a:off x="0" y="3514662"/>
              <a:ext cx="9578456"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78C701"/>
                  </a:solidFill>
                  <a:latin typeface="DM Sans Bold"/>
                  <a:ea typeface="DM Sans Bold"/>
                  <a:cs typeface="DM Sans Bold"/>
                  <a:sym typeface="DM Sans Bold"/>
                </a:rPr>
                <a:t>After Launching the Feature </a:t>
              </a:r>
            </a:p>
          </p:txBody>
        </p:sp>
      </p:grpSp>
      <p:grpSp>
        <p:nvGrpSpPr>
          <p:cNvPr name="Group 6" id="6"/>
          <p:cNvGrpSpPr/>
          <p:nvPr/>
        </p:nvGrpSpPr>
        <p:grpSpPr>
          <a:xfrm rot="0">
            <a:off x="1028700" y="1028700"/>
            <a:ext cx="2429829" cy="668203"/>
            <a:chOff x="0" y="0"/>
            <a:chExt cx="3239772" cy="890937"/>
          </a:xfrm>
        </p:grpSpPr>
        <p:sp>
          <p:nvSpPr>
            <p:cNvPr name="Freeform 7" id="7"/>
            <p:cNvSpPr/>
            <p:nvPr/>
          </p:nvSpPr>
          <p:spPr>
            <a:xfrm flipH="false" flipV="false" rot="0">
              <a:off x="0" y="0"/>
              <a:ext cx="3239772" cy="890937"/>
            </a:xfrm>
            <a:custGeom>
              <a:avLst/>
              <a:gdLst/>
              <a:ahLst/>
              <a:cxnLst/>
              <a:rect r="r" b="b" t="t" l="l"/>
              <a:pathLst>
                <a:path h="890937" w="3239772">
                  <a:moveTo>
                    <a:pt x="0" y="0"/>
                  </a:moveTo>
                  <a:lnTo>
                    <a:pt x="3239772" y="0"/>
                  </a:lnTo>
                  <a:lnTo>
                    <a:pt x="3239772" y="890937"/>
                  </a:lnTo>
                  <a:lnTo>
                    <a:pt x="0" y="890937"/>
                  </a:lnTo>
                  <a:lnTo>
                    <a:pt x="0" y="0"/>
                  </a:lnTo>
                  <a:close/>
                </a:path>
              </a:pathLst>
            </a:custGeom>
            <a:blipFill>
              <a:blip r:embed="rId2"/>
              <a:stretch>
                <a:fillRect l="0" t="0" r="0" b="0"/>
              </a:stretch>
            </a:blipFill>
          </p:spPr>
        </p:sp>
        <p:sp>
          <p:nvSpPr>
            <p:cNvPr name="TextBox 8" id="8"/>
            <p:cNvSpPr txBox="true"/>
            <p:nvPr/>
          </p:nvSpPr>
          <p:spPr>
            <a:xfrm rot="0">
              <a:off x="429559" y="181309"/>
              <a:ext cx="2465585" cy="382270"/>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ea typeface="DM Sans"/>
                  <a:cs typeface="DM Sans"/>
                  <a:sym typeface="DM Sans"/>
                  <a:hlinkClick r:id="rId3" action="ppaction://hlinksldjump"/>
                </a:rPr>
                <a:t>Back to Agenda</a:t>
              </a:r>
            </a:p>
          </p:txBody>
        </p:sp>
      </p:grpSp>
      <p:sp>
        <p:nvSpPr>
          <p:cNvPr name="TextBox 9" id="9"/>
          <p:cNvSpPr txBox="true"/>
          <p:nvPr/>
        </p:nvSpPr>
        <p:spPr>
          <a:xfrm rot="0">
            <a:off x="10075458" y="3366453"/>
            <a:ext cx="7183842" cy="3506470"/>
          </a:xfrm>
          <a:prstGeom prst="rect">
            <a:avLst/>
          </a:prstGeom>
        </p:spPr>
        <p:txBody>
          <a:bodyPr anchor="t" rtlCol="false" tIns="0" lIns="0" bIns="0" rIns="0">
            <a:spAutoFit/>
          </a:bodyPr>
          <a:lstStyle/>
          <a:p>
            <a:pPr algn="l" marL="474981" indent="-237491" lvl="1">
              <a:lnSpc>
                <a:spcPts val="3080"/>
              </a:lnSpc>
              <a:buFont typeface="Arial"/>
              <a:buChar char="•"/>
            </a:pPr>
            <a:r>
              <a:rPr lang="en-US" b="true" sz="2200">
                <a:solidFill>
                  <a:srgbClr val="1F264D"/>
                </a:solidFill>
                <a:latin typeface="DM Sans Bold"/>
                <a:ea typeface="DM Sans Bold"/>
                <a:cs typeface="DM Sans Bold"/>
                <a:sym typeface="DM Sans Bold"/>
              </a:rPr>
              <a:t>User Feedback</a:t>
            </a:r>
            <a:r>
              <a:rPr lang="en-US" sz="2200">
                <a:solidFill>
                  <a:srgbClr val="1F264D"/>
                </a:solidFill>
                <a:latin typeface="DM Sans"/>
                <a:ea typeface="DM Sans"/>
                <a:cs typeface="DM Sans"/>
                <a:sym typeface="DM Sans"/>
              </a:rPr>
              <a:t>: Gather feedback from early users to understand what’s working and what isn’t.</a:t>
            </a:r>
          </a:p>
          <a:p>
            <a:pPr algn="l" marL="474981" indent="-237491" lvl="1">
              <a:lnSpc>
                <a:spcPts val="3080"/>
              </a:lnSpc>
              <a:buFont typeface="Arial"/>
              <a:buChar char="•"/>
            </a:pPr>
            <a:r>
              <a:rPr lang="en-US" b="true" sz="2200">
                <a:solidFill>
                  <a:srgbClr val="1F264D"/>
                </a:solidFill>
                <a:latin typeface="DM Sans Bold"/>
                <a:ea typeface="DM Sans Bold"/>
                <a:cs typeface="DM Sans Bold"/>
                <a:sym typeface="DM Sans Bold"/>
              </a:rPr>
              <a:t>Continuous Improvement</a:t>
            </a:r>
            <a:r>
              <a:rPr lang="en-US" sz="2200">
                <a:solidFill>
                  <a:srgbClr val="1F264D"/>
                </a:solidFill>
                <a:latin typeface="DM Sans"/>
                <a:ea typeface="DM Sans"/>
                <a:cs typeface="DM Sans"/>
                <a:sym typeface="DM Sans"/>
              </a:rPr>
              <a:t>: Use A/B testing to compare conversation scenarios, UI layouts, and feedback mechanisms to see which resonates better with users.</a:t>
            </a:r>
          </a:p>
          <a:p>
            <a:pPr algn="l" marL="474981" indent="-237491" lvl="1">
              <a:lnSpc>
                <a:spcPts val="3080"/>
              </a:lnSpc>
              <a:buFont typeface="Arial"/>
              <a:buChar char="•"/>
            </a:pPr>
            <a:r>
              <a:rPr lang="en-US" b="true" sz="2200">
                <a:solidFill>
                  <a:srgbClr val="1F264D"/>
                </a:solidFill>
                <a:latin typeface="DM Sans Bold"/>
                <a:ea typeface="DM Sans Bold"/>
                <a:cs typeface="DM Sans Bold"/>
                <a:sym typeface="DM Sans Bold"/>
              </a:rPr>
              <a:t>New Languages &amp; Expansions</a:t>
            </a:r>
            <a:r>
              <a:rPr lang="en-US" sz="2200">
                <a:solidFill>
                  <a:srgbClr val="1F264D"/>
                </a:solidFill>
                <a:latin typeface="DM Sans"/>
                <a:ea typeface="DM Sans"/>
                <a:cs typeface="DM Sans"/>
                <a:sym typeface="DM Sans"/>
              </a:rPr>
              <a:t>: As the feature succeeds, expand it to additional languages and other travel contexts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78C701"/>
        </a:solidFill>
      </p:bgPr>
    </p:bg>
    <p:spTree>
      <p:nvGrpSpPr>
        <p:cNvPr id="1" name=""/>
        <p:cNvGrpSpPr/>
        <p:nvPr/>
      </p:nvGrpSpPr>
      <p:grpSpPr>
        <a:xfrm>
          <a:off x="0" y="0"/>
          <a:ext cx="0" cy="0"/>
          <a:chOff x="0" y="0"/>
          <a:chExt cx="0" cy="0"/>
        </a:xfrm>
      </p:grpSpPr>
      <p:grpSp>
        <p:nvGrpSpPr>
          <p:cNvPr name="Group 2" id="2"/>
          <p:cNvGrpSpPr/>
          <p:nvPr/>
        </p:nvGrpSpPr>
        <p:grpSpPr>
          <a:xfrm rot="0">
            <a:off x="5282502" y="4592787"/>
            <a:ext cx="7722996" cy="2057411"/>
            <a:chOff x="0" y="0"/>
            <a:chExt cx="1572155" cy="418823"/>
          </a:xfrm>
        </p:grpSpPr>
        <p:sp>
          <p:nvSpPr>
            <p:cNvPr name="Freeform 3" id="3"/>
            <p:cNvSpPr/>
            <p:nvPr/>
          </p:nvSpPr>
          <p:spPr>
            <a:xfrm flipH="false" flipV="false" rot="0">
              <a:off x="0" y="0"/>
              <a:ext cx="1572155" cy="418823"/>
            </a:xfrm>
            <a:custGeom>
              <a:avLst/>
              <a:gdLst/>
              <a:ahLst/>
              <a:cxnLst/>
              <a:rect r="r" b="b" t="t" l="l"/>
              <a:pathLst>
                <a:path h="418823" w="1572155">
                  <a:moveTo>
                    <a:pt x="11027" y="0"/>
                  </a:moveTo>
                  <a:lnTo>
                    <a:pt x="1561128" y="0"/>
                  </a:lnTo>
                  <a:cubicBezTo>
                    <a:pt x="1567218" y="0"/>
                    <a:pt x="1572155" y="4937"/>
                    <a:pt x="1572155" y="11027"/>
                  </a:cubicBezTo>
                  <a:lnTo>
                    <a:pt x="1572155" y="407796"/>
                  </a:lnTo>
                  <a:cubicBezTo>
                    <a:pt x="1572155" y="410721"/>
                    <a:pt x="1570993" y="413525"/>
                    <a:pt x="1568925" y="415593"/>
                  </a:cubicBezTo>
                  <a:cubicBezTo>
                    <a:pt x="1566857" y="417661"/>
                    <a:pt x="1564052" y="418823"/>
                    <a:pt x="1561128" y="418823"/>
                  </a:cubicBezTo>
                  <a:lnTo>
                    <a:pt x="11027" y="418823"/>
                  </a:lnTo>
                  <a:cubicBezTo>
                    <a:pt x="4937" y="418823"/>
                    <a:pt x="0" y="413886"/>
                    <a:pt x="0" y="407796"/>
                  </a:cubicBezTo>
                  <a:lnTo>
                    <a:pt x="0" y="11027"/>
                  </a:lnTo>
                  <a:cubicBezTo>
                    <a:pt x="0" y="4937"/>
                    <a:pt x="4937" y="0"/>
                    <a:pt x="11027" y="0"/>
                  </a:cubicBezTo>
                  <a:close/>
                </a:path>
              </a:pathLst>
            </a:custGeom>
            <a:solidFill>
              <a:srgbClr val="F29100"/>
            </a:solidFill>
          </p:spPr>
        </p:sp>
        <p:sp>
          <p:nvSpPr>
            <p:cNvPr name="TextBox 4" id="4"/>
            <p:cNvSpPr txBox="true"/>
            <p:nvPr/>
          </p:nvSpPr>
          <p:spPr>
            <a:xfrm>
              <a:off x="0" y="-28575"/>
              <a:ext cx="1572155" cy="447398"/>
            </a:xfrm>
            <a:prstGeom prst="rect">
              <a:avLst/>
            </a:prstGeom>
          </p:spPr>
          <p:txBody>
            <a:bodyPr anchor="ctr" rtlCol="false" tIns="254000" lIns="254000" bIns="254000" rIns="254000"/>
            <a:lstStyle/>
            <a:p>
              <a:pPr algn="ctr">
                <a:lnSpc>
                  <a:spcPts val="3250"/>
                </a:lnSpc>
              </a:pPr>
              <a:r>
                <a:rPr lang="en-US" b="true" sz="2500">
                  <a:solidFill>
                    <a:srgbClr val="1F264D"/>
                  </a:solidFill>
                  <a:latin typeface="DM Sans Bold"/>
                  <a:ea typeface="DM Sans Bold"/>
                  <a:cs typeface="DM Sans Bold"/>
                  <a:sym typeface="DM Sans Bold"/>
                </a:rPr>
                <a:t> Engagement Growth</a:t>
              </a:r>
            </a:p>
            <a:p>
              <a:pPr algn="ctr">
                <a:lnSpc>
                  <a:spcPts val="2600"/>
                </a:lnSpc>
              </a:pPr>
              <a:r>
                <a:rPr lang="en-US" sz="2000">
                  <a:solidFill>
                    <a:srgbClr val="1F264D"/>
                  </a:solidFill>
                  <a:latin typeface="DM Sans"/>
                  <a:ea typeface="DM Sans"/>
                  <a:cs typeface="DM Sans"/>
                  <a:sym typeface="DM Sans"/>
                </a:rPr>
                <a:t>Engagement Growth: Measure increases in daily active users (DAU) or session length among users who utilize the feature.</a:t>
              </a:r>
            </a:p>
          </p:txBody>
        </p:sp>
      </p:grpSp>
      <p:sp>
        <p:nvSpPr>
          <p:cNvPr name="Freeform 5" id="5"/>
          <p:cNvSpPr/>
          <p:nvPr/>
        </p:nvSpPr>
        <p:spPr>
          <a:xfrm flipH="false" flipV="false" rot="-694259">
            <a:off x="-1078132" y="7494286"/>
            <a:ext cx="4213664" cy="4113590"/>
          </a:xfrm>
          <a:custGeom>
            <a:avLst/>
            <a:gdLst/>
            <a:ahLst/>
            <a:cxnLst/>
            <a:rect r="r" b="b" t="t" l="l"/>
            <a:pathLst>
              <a:path h="4113590" w="4213664">
                <a:moveTo>
                  <a:pt x="0" y="0"/>
                </a:moveTo>
                <a:lnTo>
                  <a:pt x="4213664" y="0"/>
                </a:lnTo>
                <a:lnTo>
                  <a:pt x="4213664" y="4113589"/>
                </a:lnTo>
                <a:lnTo>
                  <a:pt x="0" y="4113589"/>
                </a:lnTo>
                <a:lnTo>
                  <a:pt x="0" y="0"/>
                </a:lnTo>
                <a:close/>
              </a:path>
            </a:pathLst>
          </a:custGeom>
          <a:blipFill>
            <a:blip r:embed="rId2"/>
            <a:stretch>
              <a:fillRect l="0" t="0" r="0" b="0"/>
            </a:stretch>
          </a:blipFill>
        </p:spPr>
      </p:sp>
      <p:grpSp>
        <p:nvGrpSpPr>
          <p:cNvPr name="Group 6" id="6"/>
          <p:cNvGrpSpPr/>
          <p:nvPr/>
        </p:nvGrpSpPr>
        <p:grpSpPr>
          <a:xfrm rot="0">
            <a:off x="1222205" y="6995533"/>
            <a:ext cx="7722996" cy="2057411"/>
            <a:chOff x="0" y="0"/>
            <a:chExt cx="1572155" cy="418823"/>
          </a:xfrm>
        </p:grpSpPr>
        <p:sp>
          <p:nvSpPr>
            <p:cNvPr name="Freeform 7" id="7"/>
            <p:cNvSpPr/>
            <p:nvPr/>
          </p:nvSpPr>
          <p:spPr>
            <a:xfrm flipH="false" flipV="false" rot="0">
              <a:off x="0" y="0"/>
              <a:ext cx="1572155" cy="418823"/>
            </a:xfrm>
            <a:custGeom>
              <a:avLst/>
              <a:gdLst/>
              <a:ahLst/>
              <a:cxnLst/>
              <a:rect r="r" b="b" t="t" l="l"/>
              <a:pathLst>
                <a:path h="418823" w="1572155">
                  <a:moveTo>
                    <a:pt x="11027" y="0"/>
                  </a:moveTo>
                  <a:lnTo>
                    <a:pt x="1561128" y="0"/>
                  </a:lnTo>
                  <a:cubicBezTo>
                    <a:pt x="1567218" y="0"/>
                    <a:pt x="1572155" y="4937"/>
                    <a:pt x="1572155" y="11027"/>
                  </a:cubicBezTo>
                  <a:lnTo>
                    <a:pt x="1572155" y="407796"/>
                  </a:lnTo>
                  <a:cubicBezTo>
                    <a:pt x="1572155" y="410721"/>
                    <a:pt x="1570993" y="413525"/>
                    <a:pt x="1568925" y="415593"/>
                  </a:cubicBezTo>
                  <a:cubicBezTo>
                    <a:pt x="1566857" y="417661"/>
                    <a:pt x="1564052" y="418823"/>
                    <a:pt x="1561128" y="418823"/>
                  </a:cubicBezTo>
                  <a:lnTo>
                    <a:pt x="11027" y="418823"/>
                  </a:lnTo>
                  <a:cubicBezTo>
                    <a:pt x="4937" y="418823"/>
                    <a:pt x="0" y="413886"/>
                    <a:pt x="0" y="407796"/>
                  </a:cubicBezTo>
                  <a:lnTo>
                    <a:pt x="0" y="11027"/>
                  </a:lnTo>
                  <a:cubicBezTo>
                    <a:pt x="0" y="4937"/>
                    <a:pt x="4937" y="0"/>
                    <a:pt x="11027" y="0"/>
                  </a:cubicBezTo>
                  <a:close/>
                </a:path>
              </a:pathLst>
            </a:custGeom>
            <a:solidFill>
              <a:srgbClr val="F4F4F4"/>
            </a:solidFill>
          </p:spPr>
        </p:sp>
        <p:sp>
          <p:nvSpPr>
            <p:cNvPr name="TextBox 8" id="8"/>
            <p:cNvSpPr txBox="true"/>
            <p:nvPr/>
          </p:nvSpPr>
          <p:spPr>
            <a:xfrm>
              <a:off x="0" y="-28575"/>
              <a:ext cx="1572155" cy="447398"/>
            </a:xfrm>
            <a:prstGeom prst="rect">
              <a:avLst/>
            </a:prstGeom>
          </p:spPr>
          <p:txBody>
            <a:bodyPr anchor="ctr" rtlCol="false" tIns="254000" lIns="254000" bIns="254000" rIns="254000"/>
            <a:lstStyle/>
            <a:p>
              <a:pPr algn="ctr">
                <a:lnSpc>
                  <a:spcPts val="3250"/>
                </a:lnSpc>
              </a:pPr>
              <a:r>
                <a:rPr lang="en-US" b="true" sz="2500">
                  <a:solidFill>
                    <a:srgbClr val="1F264D"/>
                  </a:solidFill>
                  <a:latin typeface="DM Sans Bold"/>
                  <a:ea typeface="DM Sans Bold"/>
                  <a:cs typeface="DM Sans Bold"/>
                  <a:sym typeface="DM Sans Bold"/>
                </a:rPr>
                <a:t>Revenue Impact</a:t>
              </a:r>
            </a:p>
            <a:p>
              <a:pPr algn="ctr">
                <a:lnSpc>
                  <a:spcPts val="2600"/>
                </a:lnSpc>
              </a:pPr>
              <a:r>
                <a:rPr lang="en-US" sz="2000">
                  <a:solidFill>
                    <a:srgbClr val="1F264D"/>
                  </a:solidFill>
                  <a:latin typeface="DM Sans"/>
                  <a:ea typeface="DM Sans"/>
                  <a:cs typeface="DM Sans"/>
                  <a:sym typeface="DM Sans"/>
                </a:rPr>
                <a:t>Assess whether offering this feature as part of Duolingo Plus led to an increase in subscriptions or premium feature purchases.</a:t>
              </a:r>
            </a:p>
          </p:txBody>
        </p:sp>
      </p:grpSp>
      <p:grpSp>
        <p:nvGrpSpPr>
          <p:cNvPr name="Group 9" id="9"/>
          <p:cNvGrpSpPr/>
          <p:nvPr/>
        </p:nvGrpSpPr>
        <p:grpSpPr>
          <a:xfrm rot="0">
            <a:off x="9342800" y="6995533"/>
            <a:ext cx="7722996" cy="2057411"/>
            <a:chOff x="0" y="0"/>
            <a:chExt cx="1572155" cy="418823"/>
          </a:xfrm>
        </p:grpSpPr>
        <p:sp>
          <p:nvSpPr>
            <p:cNvPr name="Freeform 10" id="10"/>
            <p:cNvSpPr/>
            <p:nvPr/>
          </p:nvSpPr>
          <p:spPr>
            <a:xfrm flipH="false" flipV="false" rot="0">
              <a:off x="0" y="0"/>
              <a:ext cx="1572155" cy="418823"/>
            </a:xfrm>
            <a:custGeom>
              <a:avLst/>
              <a:gdLst/>
              <a:ahLst/>
              <a:cxnLst/>
              <a:rect r="r" b="b" t="t" l="l"/>
              <a:pathLst>
                <a:path h="418823" w="1572155">
                  <a:moveTo>
                    <a:pt x="11027" y="0"/>
                  </a:moveTo>
                  <a:lnTo>
                    <a:pt x="1561128" y="0"/>
                  </a:lnTo>
                  <a:cubicBezTo>
                    <a:pt x="1567218" y="0"/>
                    <a:pt x="1572155" y="4937"/>
                    <a:pt x="1572155" y="11027"/>
                  </a:cubicBezTo>
                  <a:lnTo>
                    <a:pt x="1572155" y="407796"/>
                  </a:lnTo>
                  <a:cubicBezTo>
                    <a:pt x="1572155" y="410721"/>
                    <a:pt x="1570993" y="413525"/>
                    <a:pt x="1568925" y="415593"/>
                  </a:cubicBezTo>
                  <a:cubicBezTo>
                    <a:pt x="1566857" y="417661"/>
                    <a:pt x="1564052" y="418823"/>
                    <a:pt x="1561128" y="418823"/>
                  </a:cubicBezTo>
                  <a:lnTo>
                    <a:pt x="11027" y="418823"/>
                  </a:lnTo>
                  <a:cubicBezTo>
                    <a:pt x="4937" y="418823"/>
                    <a:pt x="0" y="413886"/>
                    <a:pt x="0" y="407796"/>
                  </a:cubicBezTo>
                  <a:lnTo>
                    <a:pt x="0" y="11027"/>
                  </a:lnTo>
                  <a:cubicBezTo>
                    <a:pt x="0" y="4937"/>
                    <a:pt x="4937" y="0"/>
                    <a:pt x="11027" y="0"/>
                  </a:cubicBezTo>
                  <a:close/>
                </a:path>
              </a:pathLst>
            </a:custGeom>
            <a:solidFill>
              <a:srgbClr val="F4F4F4"/>
            </a:solidFill>
          </p:spPr>
        </p:sp>
        <p:sp>
          <p:nvSpPr>
            <p:cNvPr name="TextBox 11" id="11"/>
            <p:cNvSpPr txBox="true"/>
            <p:nvPr/>
          </p:nvSpPr>
          <p:spPr>
            <a:xfrm>
              <a:off x="0" y="-28575"/>
              <a:ext cx="1572155" cy="447398"/>
            </a:xfrm>
            <a:prstGeom prst="rect">
              <a:avLst/>
            </a:prstGeom>
          </p:spPr>
          <p:txBody>
            <a:bodyPr anchor="ctr" rtlCol="false" tIns="254000" lIns="254000" bIns="254000" rIns="254000"/>
            <a:lstStyle/>
            <a:p>
              <a:pPr algn="ctr">
                <a:lnSpc>
                  <a:spcPts val="3250"/>
                </a:lnSpc>
              </a:pPr>
              <a:r>
                <a:rPr lang="en-US" sz="2500" b="true">
                  <a:solidFill>
                    <a:srgbClr val="1F264D"/>
                  </a:solidFill>
                  <a:latin typeface="DM Sans Bold"/>
                  <a:ea typeface="DM Sans Bold"/>
                  <a:cs typeface="DM Sans Bold"/>
                  <a:sym typeface="DM Sans Bold"/>
                </a:rPr>
                <a:t>User Retention</a:t>
              </a:r>
            </a:p>
            <a:p>
              <a:pPr algn="ctr">
                <a:lnSpc>
                  <a:spcPts val="2600"/>
                </a:lnSpc>
              </a:pPr>
              <a:r>
                <a:rPr lang="en-US" sz="2000">
                  <a:solidFill>
                    <a:srgbClr val="1F264D"/>
                  </a:solidFill>
                  <a:latin typeface="DM Sans"/>
                  <a:ea typeface="DM Sans"/>
                  <a:cs typeface="DM Sans"/>
                  <a:sym typeface="DM Sans"/>
                </a:rPr>
                <a:t>Analyze whether the vacation preparation feature helped reduce churn among casual learners who typically use the app and then leave.</a:t>
              </a:r>
            </a:p>
          </p:txBody>
        </p:sp>
      </p:grpSp>
      <p:sp>
        <p:nvSpPr>
          <p:cNvPr name="Freeform 12" id="12"/>
          <p:cNvSpPr/>
          <p:nvPr/>
        </p:nvSpPr>
        <p:spPr>
          <a:xfrm flipH="false" flipV="false" rot="0">
            <a:off x="12536281" y="865184"/>
            <a:ext cx="4529515" cy="2542190"/>
          </a:xfrm>
          <a:custGeom>
            <a:avLst/>
            <a:gdLst/>
            <a:ahLst/>
            <a:cxnLst/>
            <a:rect r="r" b="b" t="t" l="l"/>
            <a:pathLst>
              <a:path h="2542190" w="4529515">
                <a:moveTo>
                  <a:pt x="0" y="0"/>
                </a:moveTo>
                <a:lnTo>
                  <a:pt x="4529514" y="0"/>
                </a:lnTo>
                <a:lnTo>
                  <a:pt x="4529514" y="2542190"/>
                </a:lnTo>
                <a:lnTo>
                  <a:pt x="0" y="2542190"/>
                </a:lnTo>
                <a:lnTo>
                  <a:pt x="0" y="0"/>
                </a:lnTo>
                <a:close/>
              </a:path>
            </a:pathLst>
          </a:custGeom>
          <a:blipFill>
            <a:blip r:embed="rId3"/>
            <a:stretch>
              <a:fillRect l="0" t="0" r="0" b="0"/>
            </a:stretch>
          </a:blipFill>
        </p:spPr>
      </p:sp>
      <p:grpSp>
        <p:nvGrpSpPr>
          <p:cNvPr name="Group 13" id="13"/>
          <p:cNvGrpSpPr/>
          <p:nvPr/>
        </p:nvGrpSpPr>
        <p:grpSpPr>
          <a:xfrm rot="0">
            <a:off x="1222205" y="1028700"/>
            <a:ext cx="2429829" cy="668203"/>
            <a:chOff x="0" y="0"/>
            <a:chExt cx="3239772" cy="890937"/>
          </a:xfrm>
        </p:grpSpPr>
        <p:sp>
          <p:nvSpPr>
            <p:cNvPr name="Freeform 14" id="14"/>
            <p:cNvSpPr/>
            <p:nvPr/>
          </p:nvSpPr>
          <p:spPr>
            <a:xfrm flipH="false" flipV="false" rot="0">
              <a:off x="0" y="0"/>
              <a:ext cx="3239772" cy="890937"/>
            </a:xfrm>
            <a:custGeom>
              <a:avLst/>
              <a:gdLst/>
              <a:ahLst/>
              <a:cxnLst/>
              <a:rect r="r" b="b" t="t" l="l"/>
              <a:pathLst>
                <a:path h="890937" w="3239772">
                  <a:moveTo>
                    <a:pt x="0" y="0"/>
                  </a:moveTo>
                  <a:lnTo>
                    <a:pt x="3239772" y="0"/>
                  </a:lnTo>
                  <a:lnTo>
                    <a:pt x="3239772" y="890937"/>
                  </a:lnTo>
                  <a:lnTo>
                    <a:pt x="0" y="890937"/>
                  </a:lnTo>
                  <a:lnTo>
                    <a:pt x="0" y="0"/>
                  </a:lnTo>
                  <a:close/>
                </a:path>
              </a:pathLst>
            </a:custGeom>
            <a:blipFill>
              <a:blip r:embed="rId4"/>
              <a:stretch>
                <a:fillRect l="0" t="0" r="0" b="0"/>
              </a:stretch>
            </a:blipFill>
          </p:spPr>
        </p:sp>
        <p:sp>
          <p:nvSpPr>
            <p:cNvPr name="TextBox 15" id="15"/>
            <p:cNvSpPr txBox="true"/>
            <p:nvPr/>
          </p:nvSpPr>
          <p:spPr>
            <a:xfrm rot="0">
              <a:off x="429559" y="181309"/>
              <a:ext cx="2465585" cy="382270"/>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ea typeface="DM Sans"/>
                  <a:cs typeface="DM Sans"/>
                  <a:sym typeface="DM Sans"/>
                  <a:hlinkClick r:id="rId5" action="ppaction://hlinksldjump"/>
                </a:rPr>
                <a:t>Back to Agenda</a:t>
              </a:r>
            </a:p>
          </p:txBody>
        </p:sp>
      </p:grpSp>
      <p:sp>
        <p:nvSpPr>
          <p:cNvPr name="TextBox 16" id="16"/>
          <p:cNvSpPr txBox="true"/>
          <p:nvPr/>
        </p:nvSpPr>
        <p:spPr>
          <a:xfrm rot="0">
            <a:off x="1222205" y="2350099"/>
            <a:ext cx="10522977" cy="1057275"/>
          </a:xfrm>
          <a:prstGeom prst="rect">
            <a:avLst/>
          </a:prstGeom>
        </p:spPr>
        <p:txBody>
          <a:bodyPr anchor="t" rtlCol="false" tIns="0" lIns="0" bIns="0" rIns="0">
            <a:spAutoFit/>
          </a:bodyPr>
          <a:lstStyle/>
          <a:p>
            <a:pPr algn="l">
              <a:lnSpc>
                <a:spcPts val="8399"/>
              </a:lnSpc>
            </a:pPr>
            <a:r>
              <a:rPr lang="en-US" sz="6999" b="true">
                <a:solidFill>
                  <a:srgbClr val="F4F4F4"/>
                </a:solidFill>
                <a:latin typeface="DM Sans Bold"/>
                <a:ea typeface="DM Sans Bold"/>
                <a:cs typeface="DM Sans Bold"/>
                <a:sym typeface="DM Sans Bold"/>
              </a:rPr>
              <a:t>Impact Analysis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B713D"/>
        </a:solidFill>
      </p:bgPr>
    </p:bg>
    <p:spTree>
      <p:nvGrpSpPr>
        <p:cNvPr id="1" name=""/>
        <p:cNvGrpSpPr/>
        <p:nvPr/>
      </p:nvGrpSpPr>
      <p:grpSpPr>
        <a:xfrm>
          <a:off x="0" y="0"/>
          <a:ext cx="0" cy="0"/>
          <a:chOff x="0" y="0"/>
          <a:chExt cx="0" cy="0"/>
        </a:xfrm>
      </p:grpSpPr>
      <p:grpSp>
        <p:nvGrpSpPr>
          <p:cNvPr name="Group 2" id="2"/>
          <p:cNvGrpSpPr/>
          <p:nvPr/>
        </p:nvGrpSpPr>
        <p:grpSpPr>
          <a:xfrm rot="0">
            <a:off x="1028700" y="8590097"/>
            <a:ext cx="2429829" cy="668203"/>
            <a:chOff x="0" y="0"/>
            <a:chExt cx="3239772" cy="890937"/>
          </a:xfrm>
        </p:grpSpPr>
        <p:sp>
          <p:nvSpPr>
            <p:cNvPr name="Freeform 3" id="3"/>
            <p:cNvSpPr/>
            <p:nvPr/>
          </p:nvSpPr>
          <p:spPr>
            <a:xfrm flipH="false" flipV="false" rot="0">
              <a:off x="0" y="0"/>
              <a:ext cx="3239772" cy="890937"/>
            </a:xfrm>
            <a:custGeom>
              <a:avLst/>
              <a:gdLst/>
              <a:ahLst/>
              <a:cxnLst/>
              <a:rect r="r" b="b" t="t" l="l"/>
              <a:pathLst>
                <a:path h="890937" w="3239772">
                  <a:moveTo>
                    <a:pt x="0" y="0"/>
                  </a:moveTo>
                  <a:lnTo>
                    <a:pt x="3239772" y="0"/>
                  </a:lnTo>
                  <a:lnTo>
                    <a:pt x="3239772" y="890937"/>
                  </a:lnTo>
                  <a:lnTo>
                    <a:pt x="0" y="890937"/>
                  </a:lnTo>
                  <a:lnTo>
                    <a:pt x="0" y="0"/>
                  </a:lnTo>
                  <a:close/>
                </a:path>
              </a:pathLst>
            </a:custGeom>
            <a:blipFill>
              <a:blip r:embed="rId2"/>
              <a:stretch>
                <a:fillRect l="0" t="0" r="0" b="0"/>
              </a:stretch>
            </a:blipFill>
          </p:spPr>
        </p:sp>
        <p:sp>
          <p:nvSpPr>
            <p:cNvPr name="TextBox 4" id="4"/>
            <p:cNvSpPr txBox="true"/>
            <p:nvPr/>
          </p:nvSpPr>
          <p:spPr>
            <a:xfrm rot="0">
              <a:off x="429559" y="181309"/>
              <a:ext cx="2465585" cy="382270"/>
            </a:xfrm>
            <a:prstGeom prst="rect">
              <a:avLst/>
            </a:prstGeom>
          </p:spPr>
          <p:txBody>
            <a:bodyPr anchor="t" rtlCol="false" tIns="0" lIns="0" bIns="0" rIns="0">
              <a:spAutoFit/>
            </a:bodyPr>
            <a:lstStyle/>
            <a:p>
              <a:pPr algn="ctr">
                <a:lnSpc>
                  <a:spcPts val="2340"/>
                </a:lnSpc>
              </a:pPr>
              <a:r>
                <a:rPr lang="en-US" sz="1800" u="sng">
                  <a:solidFill>
                    <a:srgbClr val="1F264D"/>
                  </a:solidFill>
                  <a:latin typeface="DM Sans"/>
                  <a:ea typeface="DM Sans"/>
                  <a:cs typeface="DM Sans"/>
                  <a:sym typeface="DM Sans"/>
                  <a:hlinkClick r:id="rId3" action="ppaction://hlinksldjump"/>
                </a:rPr>
                <a:t>Back to Agenda</a:t>
              </a:r>
            </a:p>
          </p:txBody>
        </p:sp>
      </p:grpSp>
      <p:sp>
        <p:nvSpPr>
          <p:cNvPr name="Freeform 5" id="5"/>
          <p:cNvSpPr/>
          <p:nvPr/>
        </p:nvSpPr>
        <p:spPr>
          <a:xfrm flipH="false" flipV="false" rot="0">
            <a:off x="10398273" y="2935291"/>
            <a:ext cx="2187613" cy="3514238"/>
          </a:xfrm>
          <a:custGeom>
            <a:avLst/>
            <a:gdLst/>
            <a:ahLst/>
            <a:cxnLst/>
            <a:rect r="r" b="b" t="t" l="l"/>
            <a:pathLst>
              <a:path h="3514238" w="2187613">
                <a:moveTo>
                  <a:pt x="0" y="0"/>
                </a:moveTo>
                <a:lnTo>
                  <a:pt x="2187613" y="0"/>
                </a:lnTo>
                <a:lnTo>
                  <a:pt x="2187613" y="3514238"/>
                </a:lnTo>
                <a:lnTo>
                  <a:pt x="0" y="3514238"/>
                </a:lnTo>
                <a:lnTo>
                  <a:pt x="0" y="0"/>
                </a:lnTo>
                <a:close/>
              </a:path>
            </a:pathLst>
          </a:custGeom>
          <a:blipFill>
            <a:blip r:embed="rId4"/>
            <a:stretch>
              <a:fillRect l="0" t="0" r="0" b="0"/>
            </a:stretch>
          </a:blipFill>
        </p:spPr>
      </p:sp>
      <p:sp>
        <p:nvSpPr>
          <p:cNvPr name="Freeform 6" id="6"/>
          <p:cNvSpPr/>
          <p:nvPr/>
        </p:nvSpPr>
        <p:spPr>
          <a:xfrm flipH="true" flipV="false" rot="0">
            <a:off x="7201659" y="1712190"/>
            <a:ext cx="3884683" cy="8904717"/>
          </a:xfrm>
          <a:custGeom>
            <a:avLst/>
            <a:gdLst/>
            <a:ahLst/>
            <a:cxnLst/>
            <a:rect r="r" b="b" t="t" l="l"/>
            <a:pathLst>
              <a:path h="8904717" w="3884683">
                <a:moveTo>
                  <a:pt x="3884682" y="0"/>
                </a:moveTo>
                <a:lnTo>
                  <a:pt x="0" y="0"/>
                </a:lnTo>
                <a:lnTo>
                  <a:pt x="0" y="8904717"/>
                </a:lnTo>
                <a:lnTo>
                  <a:pt x="3884682" y="8904717"/>
                </a:lnTo>
                <a:lnTo>
                  <a:pt x="3884682" y="0"/>
                </a:lnTo>
                <a:close/>
              </a:path>
            </a:pathLst>
          </a:custGeom>
          <a:blipFill>
            <a:blip r:embed="rId5"/>
            <a:stretch>
              <a:fillRect l="0" t="0" r="0" b="0"/>
            </a:stretch>
          </a:blipFill>
        </p:spPr>
      </p:sp>
      <p:sp>
        <p:nvSpPr>
          <p:cNvPr name="TextBox 7" id="7"/>
          <p:cNvSpPr txBox="true"/>
          <p:nvPr/>
        </p:nvSpPr>
        <p:spPr>
          <a:xfrm rot="0">
            <a:off x="1028700" y="3550316"/>
            <a:ext cx="6504279" cy="2752725"/>
          </a:xfrm>
          <a:prstGeom prst="rect">
            <a:avLst/>
          </a:prstGeom>
        </p:spPr>
        <p:txBody>
          <a:bodyPr anchor="t" rtlCol="false" tIns="0" lIns="0" bIns="0" rIns="0">
            <a:spAutoFit/>
          </a:bodyPr>
          <a:lstStyle/>
          <a:p>
            <a:pPr algn="l">
              <a:lnSpc>
                <a:spcPts val="10800"/>
              </a:lnSpc>
            </a:pPr>
            <a:r>
              <a:rPr lang="en-US" sz="9000" b="true">
                <a:solidFill>
                  <a:srgbClr val="F4F4F4"/>
                </a:solidFill>
                <a:latin typeface="DM Sans Bold"/>
                <a:ea typeface="DM Sans Bold"/>
                <a:cs typeface="DM Sans Bold"/>
                <a:sym typeface="DM Sans Bold"/>
              </a:rPr>
              <a:t>My Contact Information</a:t>
            </a:r>
          </a:p>
        </p:txBody>
      </p:sp>
      <p:grpSp>
        <p:nvGrpSpPr>
          <p:cNvPr name="Group 8" id="8"/>
          <p:cNvGrpSpPr/>
          <p:nvPr/>
        </p:nvGrpSpPr>
        <p:grpSpPr>
          <a:xfrm rot="0">
            <a:off x="13002037" y="2695552"/>
            <a:ext cx="4129866" cy="864289"/>
            <a:chOff x="0" y="0"/>
            <a:chExt cx="5506488" cy="1152386"/>
          </a:xfrm>
        </p:grpSpPr>
        <p:sp>
          <p:nvSpPr>
            <p:cNvPr name="TextBox 9" id="9"/>
            <p:cNvSpPr txBox="true"/>
            <p:nvPr/>
          </p:nvSpPr>
          <p:spPr>
            <a:xfrm rot="0">
              <a:off x="0" y="0"/>
              <a:ext cx="5506488"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Email</a:t>
              </a:r>
              <a:r>
                <a:rPr lang="en-US" b="true" sz="2800">
                  <a:solidFill>
                    <a:srgbClr val="F4F4F4"/>
                  </a:solidFill>
                  <a:latin typeface="DM Sans Bold"/>
                  <a:ea typeface="DM Sans Bold"/>
                  <a:cs typeface="DM Sans Bold"/>
                  <a:sym typeface="DM Sans Bold"/>
                </a:rPr>
                <a:t> </a:t>
              </a:r>
            </a:p>
          </p:txBody>
        </p:sp>
        <p:sp>
          <p:nvSpPr>
            <p:cNvPr name="TextBox 10" id="10"/>
            <p:cNvSpPr txBox="true"/>
            <p:nvPr/>
          </p:nvSpPr>
          <p:spPr>
            <a:xfrm rot="0">
              <a:off x="0" y="658568"/>
              <a:ext cx="5506488" cy="493818"/>
            </a:xfrm>
            <a:prstGeom prst="rect">
              <a:avLst/>
            </a:prstGeom>
          </p:spPr>
          <p:txBody>
            <a:bodyPr anchor="t" rtlCol="false" tIns="0" lIns="0" bIns="0" rIns="0">
              <a:spAutoFit/>
            </a:bodyPr>
            <a:lstStyle/>
            <a:p>
              <a:pPr algn="l">
                <a:lnSpc>
                  <a:spcPts val="3080"/>
                </a:lnSpc>
              </a:pPr>
              <a:r>
                <a:rPr lang="en-US" sz="2200">
                  <a:solidFill>
                    <a:srgbClr val="F4F4F4"/>
                  </a:solidFill>
                  <a:latin typeface="DM Sans"/>
                  <a:ea typeface="DM Sans"/>
                  <a:cs typeface="DM Sans"/>
                  <a:sym typeface="DM Sans"/>
                </a:rPr>
                <a:t>nick.claggett@gmail.com</a:t>
              </a:r>
            </a:p>
          </p:txBody>
        </p:sp>
      </p:grpSp>
      <p:grpSp>
        <p:nvGrpSpPr>
          <p:cNvPr name="Group 11" id="11"/>
          <p:cNvGrpSpPr/>
          <p:nvPr/>
        </p:nvGrpSpPr>
        <p:grpSpPr>
          <a:xfrm rot="0">
            <a:off x="13002037" y="4065003"/>
            <a:ext cx="4129866" cy="1254814"/>
            <a:chOff x="0" y="0"/>
            <a:chExt cx="5506488" cy="1673086"/>
          </a:xfrm>
        </p:grpSpPr>
        <p:sp>
          <p:nvSpPr>
            <p:cNvPr name="TextBox 12" id="12"/>
            <p:cNvSpPr txBox="true"/>
            <p:nvPr/>
          </p:nvSpPr>
          <p:spPr>
            <a:xfrm rot="0">
              <a:off x="0" y="0"/>
              <a:ext cx="5506488"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LinkedIn</a:t>
              </a:r>
            </a:p>
          </p:txBody>
        </p:sp>
        <p:sp>
          <p:nvSpPr>
            <p:cNvPr name="TextBox 13" id="13"/>
            <p:cNvSpPr txBox="true"/>
            <p:nvPr/>
          </p:nvSpPr>
          <p:spPr>
            <a:xfrm rot="0">
              <a:off x="0" y="658568"/>
              <a:ext cx="5506488" cy="1014518"/>
            </a:xfrm>
            <a:prstGeom prst="rect">
              <a:avLst/>
            </a:prstGeom>
          </p:spPr>
          <p:txBody>
            <a:bodyPr anchor="t" rtlCol="false" tIns="0" lIns="0" bIns="0" rIns="0">
              <a:spAutoFit/>
            </a:bodyPr>
            <a:lstStyle/>
            <a:p>
              <a:pPr algn="l">
                <a:lnSpc>
                  <a:spcPts val="3080"/>
                </a:lnSpc>
              </a:pPr>
              <a:r>
                <a:rPr lang="en-US" sz="2200">
                  <a:solidFill>
                    <a:srgbClr val="F4F4F4"/>
                  </a:solidFill>
                  <a:latin typeface="DM Sans"/>
                  <a:ea typeface="DM Sans"/>
                  <a:cs typeface="DM Sans"/>
                  <a:sym typeface="DM Sans"/>
                </a:rPr>
                <a:t>@linkedin.com/in/nick-claggett/</a:t>
              </a:r>
            </a:p>
          </p:txBody>
        </p:sp>
      </p:grpSp>
      <p:grpSp>
        <p:nvGrpSpPr>
          <p:cNvPr name="Group 14" id="14"/>
          <p:cNvGrpSpPr/>
          <p:nvPr/>
        </p:nvGrpSpPr>
        <p:grpSpPr>
          <a:xfrm rot="0">
            <a:off x="13002037" y="6017385"/>
            <a:ext cx="4129866" cy="864289"/>
            <a:chOff x="0" y="0"/>
            <a:chExt cx="5506488" cy="1152386"/>
          </a:xfrm>
        </p:grpSpPr>
        <p:sp>
          <p:nvSpPr>
            <p:cNvPr name="TextBox 15" id="15"/>
            <p:cNvSpPr txBox="true"/>
            <p:nvPr/>
          </p:nvSpPr>
          <p:spPr>
            <a:xfrm rot="0">
              <a:off x="0" y="0"/>
              <a:ext cx="5506488" cy="558800"/>
            </a:xfrm>
            <a:prstGeom prst="rect">
              <a:avLst/>
            </a:prstGeom>
          </p:spPr>
          <p:txBody>
            <a:bodyPr anchor="t" rtlCol="false" tIns="0" lIns="0" bIns="0" rIns="0">
              <a:spAutoFit/>
            </a:bodyPr>
            <a:lstStyle/>
            <a:p>
              <a:pPr algn="l" marL="0" indent="0" lvl="0">
                <a:lnSpc>
                  <a:spcPts val="3360"/>
                </a:lnSpc>
                <a:spcBef>
                  <a:spcPct val="0"/>
                </a:spcBef>
              </a:pPr>
              <a:r>
                <a:rPr lang="en-US" b="true" sz="2800">
                  <a:solidFill>
                    <a:srgbClr val="F4F4F4"/>
                  </a:solidFill>
                  <a:latin typeface="DM Sans Bold"/>
                  <a:ea typeface="DM Sans Bold"/>
                  <a:cs typeface="DM Sans Bold"/>
                  <a:sym typeface="DM Sans Bold"/>
                </a:rPr>
                <a:t>Phone</a:t>
              </a:r>
            </a:p>
          </p:txBody>
        </p:sp>
        <p:sp>
          <p:nvSpPr>
            <p:cNvPr name="TextBox 16" id="16"/>
            <p:cNvSpPr txBox="true"/>
            <p:nvPr/>
          </p:nvSpPr>
          <p:spPr>
            <a:xfrm rot="0">
              <a:off x="0" y="658568"/>
              <a:ext cx="5506488" cy="493818"/>
            </a:xfrm>
            <a:prstGeom prst="rect">
              <a:avLst/>
            </a:prstGeom>
          </p:spPr>
          <p:txBody>
            <a:bodyPr anchor="t" rtlCol="false" tIns="0" lIns="0" bIns="0" rIns="0">
              <a:spAutoFit/>
            </a:bodyPr>
            <a:lstStyle/>
            <a:p>
              <a:pPr algn="l">
                <a:lnSpc>
                  <a:spcPts val="3080"/>
                </a:lnSpc>
              </a:pPr>
              <a:r>
                <a:rPr lang="en-US" sz="2200">
                  <a:solidFill>
                    <a:srgbClr val="F4F4F4"/>
                  </a:solidFill>
                  <a:latin typeface="DM Sans"/>
                  <a:ea typeface="DM Sans"/>
                  <a:cs typeface="DM Sans"/>
                  <a:sym typeface="DM Sans"/>
                </a:rPr>
                <a:t>587-664-2397</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DAGSdjc9drc</dc:identifier>
  <dcterms:modified xsi:type="dcterms:W3CDTF">2011-08-01T06:04:30Z</dcterms:modified>
  <cp:revision>1</cp:revision>
  <dc:title>0 to 1 Duo Portfolio Project</dc:title>
</cp:coreProperties>
</file>

<file path=docProps/thumbnail.jpeg>
</file>